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A3C8"/>
    <a:srgbClr val="EAAA96"/>
    <a:srgbClr val="DC8A52"/>
    <a:srgbClr val="D4702C"/>
    <a:srgbClr val="CCCC00"/>
    <a:srgbClr val="FFCCFF"/>
    <a:srgbClr val="FF99FF"/>
    <a:srgbClr val="A648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13248-191D-41CA-B01A-2370B9DD36B3}" type="datetimeFigureOut">
              <a:rPr lang="zh-TW" altLang="en-US" smtClean="0"/>
              <a:pPr/>
              <a:t>2019/12/25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08F04-067B-4984-878E-E869618906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5360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08F04-067B-4984-878E-E8696189060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4286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F779-E231-4A08-ADF6-B976CDA744A2}" type="datetimeFigureOut">
              <a:rPr lang="zh-TW" altLang="en-US" smtClean="0"/>
              <a:pPr/>
              <a:t>2019/12/25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AAC-940F-4BB4-BC13-EEA7A02284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F779-E231-4A08-ADF6-B976CDA744A2}" type="datetimeFigureOut">
              <a:rPr lang="zh-TW" altLang="en-US" smtClean="0"/>
              <a:pPr/>
              <a:t>2019/12/25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AAC-940F-4BB4-BC13-EEA7A02284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F779-E231-4A08-ADF6-B976CDA744A2}" type="datetimeFigureOut">
              <a:rPr lang="zh-TW" altLang="en-US" smtClean="0"/>
              <a:pPr/>
              <a:t>2019/12/25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AAC-940F-4BB4-BC13-EEA7A02284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F779-E231-4A08-ADF6-B976CDA744A2}" type="datetimeFigureOut">
              <a:rPr lang="zh-TW" altLang="en-US" smtClean="0"/>
              <a:pPr/>
              <a:t>2019/12/25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AAC-940F-4BB4-BC13-EEA7A02284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F779-E231-4A08-ADF6-B976CDA744A2}" type="datetimeFigureOut">
              <a:rPr lang="zh-TW" altLang="en-US" smtClean="0"/>
              <a:pPr/>
              <a:t>2019/12/25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AAC-940F-4BB4-BC13-EEA7A02284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F779-E231-4A08-ADF6-B976CDA744A2}" type="datetimeFigureOut">
              <a:rPr lang="zh-TW" altLang="en-US" smtClean="0"/>
              <a:pPr/>
              <a:t>2019/12/25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AAC-940F-4BB4-BC13-EEA7A02284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F779-E231-4A08-ADF6-B976CDA744A2}" type="datetimeFigureOut">
              <a:rPr lang="zh-TW" altLang="en-US" smtClean="0"/>
              <a:pPr/>
              <a:t>2019/12/25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AAC-940F-4BB4-BC13-EEA7A02284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F779-E231-4A08-ADF6-B976CDA744A2}" type="datetimeFigureOut">
              <a:rPr lang="zh-TW" altLang="en-US" smtClean="0"/>
              <a:pPr/>
              <a:t>2019/12/25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AAC-940F-4BB4-BC13-EEA7A02284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F779-E231-4A08-ADF6-B976CDA744A2}" type="datetimeFigureOut">
              <a:rPr lang="zh-TW" altLang="en-US" smtClean="0"/>
              <a:pPr/>
              <a:t>2019/12/25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AAC-940F-4BB4-BC13-EEA7A02284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F779-E231-4A08-ADF6-B976CDA744A2}" type="datetimeFigureOut">
              <a:rPr lang="zh-TW" altLang="en-US" smtClean="0"/>
              <a:pPr/>
              <a:t>2019/12/25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2AAC-940F-4BB4-BC13-EEA7A02284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F779-E231-4A08-ADF6-B976CDA744A2}" type="datetimeFigureOut">
              <a:rPr lang="zh-TW" altLang="en-US" smtClean="0"/>
              <a:pPr/>
              <a:t>2019/12/25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F02AAC-940F-4BB4-BC13-EEA7A02284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EBF779-E231-4A08-ADF6-B976CDA744A2}" type="datetimeFigureOut">
              <a:rPr lang="zh-TW" altLang="en-US" smtClean="0"/>
              <a:pPr/>
              <a:t>2019/12/25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F02AAC-940F-4BB4-BC13-EEA7A02284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tlaps.hlc.edu.tw/modules/tadnews/page.php?ncsn=74&amp;nsn=1312" TargetMode="External"/><Relationship Id="rId7" Type="http://schemas.openxmlformats.org/officeDocument/2006/relationships/image" Target="../media/image21.jpeg"/><Relationship Id="rId2" Type="http://schemas.openxmlformats.org/officeDocument/2006/relationships/hyperlink" Target="108&#26412;&#22303;&#35486;&#32178;&#31449;&#19978;&#20659;&#36039;&#26009;/3.&#24773;&#22659;&#29151;&#36896;/3-1&#24773;&#22659;&#24067;&#32622;/3-1-1&#25512;&#21205;&#21488;&#28771;&#27597;&#35486;&#26085;~&#27597;&#35486;&#24773;&#22659;&#24067;&#32622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108&#26412;&#22303;&#35486;&#32178;&#31449;&#19978;&#20659;&#36039;&#26009;/3.&#24773;&#22659;&#29151;&#36896;/3-1&#24773;&#22659;&#24067;&#32622;/3-1-2%20&#32654;&#24863;&#23416;&#32722;&#35282;&#33853;-&#24314;&#32622;&#20659;&#32113;&#25216;&#34269;&#24037;&#20316;&#23460;&#21450;&#25991;&#21270;&#36208;&#24266;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tlaps.hlc.edu.tw/modules/tadnews/page.php?ncsn=74&amp;nsn=1313" TargetMode="External"/><Relationship Id="rId7" Type="http://schemas.openxmlformats.org/officeDocument/2006/relationships/hyperlink" Target="108&#26412;&#22303;&#35486;&#32178;&#31449;&#19978;&#20659;&#36039;&#26009;/3.&#24773;&#22659;&#29151;&#36896;/3-2&#35506;&#38291;&#27963;&#21205;&#25773;&#25918;/3-2-2&#23416;&#29983;&#24291;&#25773;&#24433;&#29255;.mp4" TargetMode="External"/><Relationship Id="rId2" Type="http://schemas.openxmlformats.org/officeDocument/2006/relationships/hyperlink" Target="108&#26412;&#22303;&#35486;&#32178;&#31449;&#19978;&#20659;&#36039;&#26009;/3.&#24773;&#22659;&#29151;&#36896;/3-2&#35506;&#38291;&#27963;&#21205;&#25773;&#25918;/3-2-1&#25512;&#21205;&#21488;&#28771;&#27597;&#35486;&#26085;~&#35506;&#38291;&#27963;&#21205;&#25773;&#25918;&#27597;&#35486;&#30456;&#38364;&#24433;&#38899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108&#26412;&#22303;&#35486;&#35370;&#35222;/108&#26412;&#22303;&#35486;&#32178;&#31449;&#19978;&#20659;&#36039;&#26009;/3.&#24773;&#22659;&#29151;&#36896;/3-2&#35506;&#38291;&#27963;&#21205;&#25773;&#25918;/3-2-2&#23416;&#29983;&#24291;&#25773;&#24433;&#29255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tlaps.hlc.edu.tw/modules/tadnews/page.php?ncsn=74&amp;nsn=13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laps.hlc.edu.tw/modules/tadnews/page.php?ncsn=74&amp;nsn=1315" TargetMode="External"/><Relationship Id="rId2" Type="http://schemas.openxmlformats.org/officeDocument/2006/relationships/hyperlink" Target="https://www.magisto.com/album/video/OTl_RwQFQUE8PTkHDmEwCXp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apc.17study.com.tw/news/news03/65595b78512a826f796890786d3b52d57d50679c516c5e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language108.eduweb.tw/Module/Score/Score_Index_x.php?SignupType_ID=52&amp;LID=%E5%A4%AA%E9%AD%AF%E9%96%A3%E6%97%8F%E8%AA%9E&amp;IID=%E6%BC%94%E8%AA%AA&amp;CID=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cMNWnbddI&amp;feature=youtu.be" TargetMode="External"/><Relationship Id="rId7" Type="http://schemas.openxmlformats.org/officeDocument/2006/relationships/hyperlink" Target="https://www.youtube.com/watch?v=9fZqWWrBvqE&amp;feature=youtu.be" TargetMode="External"/><Relationship Id="rId2" Type="http://schemas.openxmlformats.org/officeDocument/2006/relationships/hyperlink" Target="https://www.youtube.com/watch?v=nF9NnI6oQMY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vetour.istaging.com/84650d01-c492-4477-b991-9f4bc51c38bf" TargetMode="External"/><Relationship Id="rId5" Type="http://schemas.openxmlformats.org/officeDocument/2006/relationships/hyperlink" Target="https://www.youtube.com/watch?v=cDebPl3QRuE&amp;feature=youtu.be" TargetMode="External"/><Relationship Id="rId4" Type="http://schemas.openxmlformats.org/officeDocument/2006/relationships/hyperlink" Target="https://www.youtube.com/watch?v=2sXFwxvkB_g&amp;feature=youtu.b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laps.hlc.edu.tw/modules/tadnews/page.php?ncsn=69&amp;nsn=130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laps.hlc.edu.tw/modules/tadnews/page.php?ncsn=72&amp;nsn=130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108&#26412;&#22303;&#35486;&#32178;&#31449;&#19978;&#20659;&#36039;&#26009;/1.&#34892;&#25919;&#36939;&#20316;/1-1-2.&#25512;&#21205;&#21488;&#28771;&#27597;&#35486;&#26085;&#26371;&#35696;&#32000;&#37636;&#21450;&#31805;&#21040;&#34920;1080904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tlaps.hlc.edu.tw/modules/tadnews/page.php?ncsn=72&amp;nsn=1306" TargetMode="External"/><Relationship Id="rId7" Type="http://schemas.openxmlformats.org/officeDocument/2006/relationships/hyperlink" Target="108&#26412;&#22303;&#35486;&#32178;&#31449;&#19978;&#20659;&#36039;&#26009;/1.&#34892;&#25919;&#36939;&#20316;/&#32317;&#21209;&#20027;&#20219;&#28216;&#25991;&#27491;&#26063;&#35486;&#24291;&#25773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108&#26412;&#22303;&#35486;&#32178;&#31449;&#19978;&#20659;&#36039;&#26009;/1.&#34892;&#25919;&#36939;&#20316;/&#26366;&#32654;&#29664;&#32769;&#24107;&#26063;&#35486;&#38651;&#35441;&#24291;&#25773;.mp4" TargetMode="External"/><Relationship Id="rId4" Type="http://schemas.openxmlformats.org/officeDocument/2006/relationships/hyperlink" Target="108&#26412;&#22303;&#35486;&#35370;&#35222;/108&#26412;&#22303;&#35486;&#32178;&#31449;&#19978;&#20659;&#36039;&#26009;/1.&#34892;&#25919;&#36939;&#20316;/1-2-2.&#27665;&#26063;&#25945;&#32946;&#34701;&#20837;&#23416;&#26657;&#26412;&#20301;(&#26657;&#35330;&#35506;&#31243;)&#26550;&#27083;.pdf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laps.hlc.edu.tw/modules/tadnews/index.php" TargetMode="External"/><Relationship Id="rId2" Type="http://schemas.openxmlformats.org/officeDocument/2006/relationships/hyperlink" Target="http://www.tlaps.hlc.edu.tw/modules/tadnews/page.php?ncsn=72&amp;nsn=13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laps.hlc.edu.tw/modules/tadnews/page.php?ncsn=72&amp;nsn=1308" TargetMode="External"/><Relationship Id="rId7" Type="http://schemas.openxmlformats.org/officeDocument/2006/relationships/image" Target="../media/image11.jpeg"/><Relationship Id="rId2" Type="http://schemas.openxmlformats.org/officeDocument/2006/relationships/hyperlink" Target="108&#26412;&#22303;&#35486;&#32178;&#31449;&#19978;&#20659;&#36039;&#26009;/1.&#34892;&#25919;&#36939;&#20316;/1-4-1&#25512;&#21205;&#21488;&#28771;&#27597;&#35486;&#26085;&#23416;&#26657;&#34892;&#25919;&#20154;&#21729;&#31309;&#26997;&#21443;&#33287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108&#26412;&#22303;&#35486;&#32178;&#31449;&#19978;&#20659;&#36039;&#26009;/1.&#34892;&#25919;&#36939;&#20316;/1-4-3&#32856;&#20219;&#23560;&#32887;&#26063;&#35486;&#25945;&#24107;.pdf" TargetMode="External"/><Relationship Id="rId4" Type="http://schemas.openxmlformats.org/officeDocument/2006/relationships/hyperlink" Target="108&#26412;&#22303;&#35486;&#32178;&#31449;&#19978;&#20659;&#36039;&#26009;/1.&#34892;&#25919;&#36939;&#20316;/1-4-2&#40723;&#21237;&#25945;&#24107;&#36914;&#20462;&#25945;&#24107;&#30740;&#32722;&#32000;&#37636;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108&#26412;&#22303;&#35486;&#32178;&#31449;&#19978;&#20659;&#36039;&#26009;/2.&#27963;&#21205;&#35215;&#21123;/2-1&#27963;&#21205;&#20839;&#23481;&#33287;&#23433;&#25490;/2-1-3&#25512;&#21205;&#21488;&#28771;&#27597;&#35486;&#26085;&#27963;&#21205;~&#35506;&#38291;&#26063;&#35486;&#26371;&#35441;&#27468;&#35616;.pdf" TargetMode="External"/><Relationship Id="rId7" Type="http://schemas.openxmlformats.org/officeDocument/2006/relationships/hyperlink" Target="108&#26412;&#22303;&#35486;&#32178;&#31449;&#19978;&#20659;&#36039;&#26009;/2.&#27963;&#21205;&#35215;&#21123;/2-1&#27963;&#21205;&#20839;&#23481;&#33287;&#23433;&#25490;/249324.t.mp4" TargetMode="External"/><Relationship Id="rId2" Type="http://schemas.openxmlformats.org/officeDocument/2006/relationships/hyperlink" Target="108&#26412;&#22303;&#35486;&#32178;&#31449;&#19978;&#20659;&#36039;&#26009;/2.&#27963;&#21205;&#35215;&#21123;/2-1&#27963;&#21205;&#20839;&#23481;&#33287;&#23433;&#25490;/2-1-1&#36984;&#35506;&#35519;&#26597;&#24773;&#24418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08&#26412;&#22303;&#35486;&#32178;&#31449;&#19978;&#20659;&#36039;&#26009;/2.&#27963;&#21205;&#35215;&#21123;/2-1&#27963;&#21205;&#20839;&#23481;&#33287;&#23433;&#25490;/2-1-7-2&#30003;&#35531;108&#20659;&#21809;&#35336;&#30059;.pdf" TargetMode="External"/><Relationship Id="rId5" Type="http://schemas.openxmlformats.org/officeDocument/2006/relationships/hyperlink" Target="https://www.magisto.com/album/video/OTl_RwQFQUE8PTkHDmEwCXp-" TargetMode="External"/><Relationship Id="rId10" Type="http://schemas.openxmlformats.org/officeDocument/2006/relationships/image" Target="../media/image7.jpeg"/><Relationship Id="rId4" Type="http://schemas.openxmlformats.org/officeDocument/2006/relationships/hyperlink" Target="108&#26412;&#22303;&#35486;&#32178;&#31449;&#19978;&#20659;&#36039;&#26009;/2.&#27963;&#21205;&#35215;&#21123;/2-1&#27963;&#21205;&#20839;&#23481;&#33287;&#23433;&#25490;/2-1-5&#25512;&#21205;&#21488;&#28771;&#27597;&#35486;&#26085;~&#26657;&#20839;&#21934;&#35422;&#20998;&#32068;&#31478;&#36093;.pdf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108&#26412;&#22303;&#35486;&#32178;&#31449;&#19978;&#20659;&#36039;&#26009;/2.&#27963;&#21205;&#35215;&#21123;/2-2&#27963;&#21205;&#25104;&#25928;/2-2-2%20%20105-108&#22826;&#39791;&#38307;&#26063;&#35486;&#27468;&#35616;&#26280;&#21512;&#21809;&#27604;&#36093;.pdf" TargetMode="External"/><Relationship Id="rId7" Type="http://schemas.openxmlformats.org/officeDocument/2006/relationships/image" Target="../media/image15.jpeg"/><Relationship Id="rId2" Type="http://schemas.openxmlformats.org/officeDocument/2006/relationships/hyperlink" Target="108&#26412;&#22303;&#35486;&#32178;&#31449;&#19978;&#20659;&#36039;&#26009;/2.&#27963;&#21205;&#35215;&#21123;/2-2&#27963;&#21205;&#25104;&#25928;/2-2-1&#26063;&#35486;&#35469;&#35657;&#25104;&#32318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108&#26412;&#22303;&#35486;&#32178;&#31449;&#19978;&#20659;&#36039;&#26009;/2.&#27963;&#21205;&#35215;&#21123;/2-3&#31038;&#21312;&#36039;&#28304;&#36939;&#29992;/2-3-1Mgay%20Bari&#22826;&#39791;&#38307;&#26063;&#24863;&#24681;&#31085;&#20736;&#25991;&#21270;&#27963;&#21205;.pdf" TargetMode="External"/><Relationship Id="rId4" Type="http://schemas.openxmlformats.org/officeDocument/2006/relationships/hyperlink" Target="108&#26412;&#22303;&#35486;&#32178;&#31449;&#19978;&#20659;&#36039;&#26009;/2.&#27963;&#21205;&#35215;&#21123;/2-2&#27963;&#21205;&#25104;&#25928;/2-2-3-2&#31532;&#20116;&#23622;&#21407;&#20303;&#27665;&#26063;&#35486;&#21934;&#35422;&#31478;&#36093;-&#33457;&#34030;&#21021;&#36093;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tlaps.hlc.edu.tw/modules/tadnews/page.php?ncsn=73&amp;nsn=1311" TargetMode="External"/><Relationship Id="rId7" Type="http://schemas.openxmlformats.org/officeDocument/2006/relationships/image" Target="../media/image16.jpeg"/><Relationship Id="rId2" Type="http://schemas.openxmlformats.org/officeDocument/2006/relationships/hyperlink" Target="108&#26412;&#22303;&#35486;&#32178;&#31449;&#19978;&#20659;&#36039;&#26009;/2.&#27963;&#21205;&#35215;&#21123;/2-3&#31038;&#21312;&#36039;&#28304;&#36939;&#29992;/2-3-1Mgay%20Bari&#22826;&#39791;&#38307;&#26063;&#24863;&#24681;&#31085;&#20736;&#25991;&#21270;&#27963;&#21205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08&#26412;&#22303;&#35486;&#32178;&#31449;&#19978;&#20659;&#36039;&#26009;/2.&#27963;&#21205;&#35215;&#21123;/2-3&#31038;&#21312;&#36039;&#28304;&#36939;&#29992;/2-3-2%20108&#22799;&#26085;&#27138;&#23416;&#35336;&#30059;&#25104;&#26524;&#22577;&#21578;.pdf" TargetMode="External"/><Relationship Id="rId5" Type="http://schemas.openxmlformats.org/officeDocument/2006/relationships/hyperlink" Target="108&#26412;&#22303;&#35486;&#35370;&#35222;/108&#26412;&#22303;&#35486;&#32178;&#31449;&#19978;&#20659;&#36039;&#26009;/2.&#27963;&#21205;&#35215;&#21123;/2-3&#31038;&#21312;&#36039;&#28304;&#36939;&#29992;/2-3-3&#35215;&#30059;108&#23416;&#24180;&#24230;&#23416;&#26657;&#26412;&#20301;(&#26657;&#35330;&#35506;&#31243;)&#26550;&#27083;.pdf" TargetMode="External"/><Relationship Id="rId4" Type="http://schemas.openxmlformats.org/officeDocument/2006/relationships/hyperlink" Target="108&#26412;&#22303;&#35486;&#32178;&#31449;&#19978;&#20659;&#36039;&#26009;/2.&#27963;&#21205;&#35215;&#21123;/2-3&#31038;&#21312;&#36039;&#28304;&#36939;&#29992;/&#23450;&#26684;&#21205;&#30059;&#24433;&#29255;.mp4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08年本土語訪視\三-1情境布置\社區美感-陶土\20190731_145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7704856" cy="113209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>
                <a:solidFill>
                  <a:srgbClr val="A6482A"/>
                </a:solidFill>
              </a:rPr>
              <a:t>108</a:t>
            </a:r>
            <a:r>
              <a:rPr lang="zh-TW" altLang="en-US" dirty="0" smtClean="0">
                <a:solidFill>
                  <a:srgbClr val="A6482A"/>
                </a:solidFill>
              </a:rPr>
              <a:t>年本土語文輔導人員</a:t>
            </a:r>
            <a:r>
              <a:rPr lang="en-US" altLang="zh-TW" dirty="0" smtClean="0">
                <a:solidFill>
                  <a:srgbClr val="A6482A"/>
                </a:solidFill>
              </a:rPr>
              <a:t/>
            </a:r>
            <a:br>
              <a:rPr lang="en-US" altLang="zh-TW" dirty="0" smtClean="0">
                <a:solidFill>
                  <a:srgbClr val="A6482A"/>
                </a:solidFill>
              </a:rPr>
            </a:br>
            <a:r>
              <a:rPr lang="zh-TW" altLang="en-US" dirty="0" smtClean="0">
                <a:solidFill>
                  <a:srgbClr val="A6482A"/>
                </a:solidFill>
              </a:rPr>
              <a:t>到校訪視</a:t>
            </a:r>
            <a:r>
              <a:rPr lang="en-US" altLang="zh-TW" dirty="0" smtClean="0">
                <a:solidFill>
                  <a:srgbClr val="A6482A"/>
                </a:solidFill>
              </a:rPr>
              <a:t/>
            </a:r>
            <a:br>
              <a:rPr lang="en-US" altLang="zh-TW" dirty="0" smtClean="0">
                <a:solidFill>
                  <a:srgbClr val="A6482A"/>
                </a:solidFill>
              </a:rPr>
            </a:br>
            <a:r>
              <a:rPr lang="zh-TW" altLang="en-US" dirty="0">
                <a:solidFill>
                  <a:srgbClr val="FFFF00"/>
                </a:solidFill>
              </a:rPr>
              <a:t>歡迎蒞臨指導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91880" y="5805264"/>
            <a:ext cx="4896216" cy="70452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rPr>
              <a:t>報告人</a:t>
            </a:r>
            <a:r>
              <a:rPr lang="zh-TW" altLang="en-US" sz="3200" b="1" dirty="0" smtClea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Arial Unicode MS"/>
              </a:rPr>
              <a:t>：教導主任 劉惠玲</a:t>
            </a:r>
            <a:endParaRPr lang="zh-TW" altLang="en-US" sz="3200" b="1" dirty="0">
              <a:solidFill>
                <a:schemeClr val="bg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5184576" cy="146280"/>
          </a:xfrm>
          <a:solidFill>
            <a:srgbClr val="DDA3C8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3600" dirty="0"/>
              <a:t>情境營造</a:t>
            </a:r>
            <a:r>
              <a:rPr lang="en-US" altLang="zh-TW" sz="3600" dirty="0" smtClean="0"/>
              <a:t>~</a:t>
            </a:r>
            <a:r>
              <a:rPr lang="zh-TW" altLang="en-US" sz="3600" dirty="0" smtClean="0"/>
              <a:t>情境布置</a:t>
            </a:r>
            <a:endParaRPr lang="zh-TW" altLang="en-US" sz="36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8505527"/>
              </p:ext>
            </p:extLst>
          </p:nvPr>
        </p:nvGraphicFramePr>
        <p:xfrm>
          <a:off x="1524000" y="1397000"/>
          <a:ext cx="6096000" cy="16459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file"/>
                        </a:rPr>
                        <a:t>教室、川堂等地方設置</a:t>
                      </a:r>
                      <a:r>
                        <a:rPr lang="en-US" altLang="zh-TW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file"/>
                        </a:rPr>
                        <a:t>&lt;</a:t>
                      </a:r>
                      <a:r>
                        <a:rPr lang="zh-TW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file"/>
                        </a:rPr>
                        <a:t>族語唸看看</a:t>
                      </a:r>
                      <a:r>
                        <a:rPr lang="en-US" altLang="zh-TW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file"/>
                        </a:rPr>
                        <a:t>&gt;</a:t>
                      </a:r>
                      <a:r>
                        <a:rPr lang="zh-TW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file"/>
                        </a:rPr>
                        <a:t>提升學</a:t>
                      </a:r>
                      <a:r>
                        <a:rPr lang="zh-TW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file"/>
                        </a:rPr>
                        <a:t>生</a:t>
                      </a:r>
                      <a:r>
                        <a:rPr lang="zh-TW" alt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file"/>
                        </a:rPr>
                        <a:t>學習</a:t>
                      </a:r>
                      <a:endParaRPr lang="en-US" altLang="zh-TW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1200" dirty="0" smtClean="0">
                          <a:hlinkClick r:id="rId3"/>
                        </a:rPr>
                        <a:t>http://www.tlaps.hlc.edu.tw/modules/tadnews/page.php?ncsn=74&amp;nsn=1312</a:t>
                      </a:r>
                      <a:endParaRPr lang="zh-TW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file"/>
                        </a:rPr>
                        <a:t>申請校園美感學習角落及地圖，建置傳統技藝工作坊介紹及文化走廊</a:t>
                      </a:r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277" y="5053935"/>
            <a:ext cx="2346325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5070" r="4100" b="6281"/>
          <a:stretch/>
        </p:blipFill>
        <p:spPr bwMode="auto">
          <a:xfrm>
            <a:off x="4644008" y="3146131"/>
            <a:ext cx="3551024" cy="183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3140968"/>
            <a:ext cx="370285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69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5184576" cy="146280"/>
          </a:xfrm>
          <a:solidFill>
            <a:srgbClr val="DDA3C8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3600" dirty="0"/>
              <a:t>情境營造</a:t>
            </a:r>
            <a:r>
              <a:rPr lang="en-US" altLang="zh-TW" sz="3600" dirty="0" smtClean="0"/>
              <a:t>~</a:t>
            </a:r>
            <a:r>
              <a:rPr lang="zh-TW" altLang="en-US" sz="3600" dirty="0" smtClean="0"/>
              <a:t>課間活動</a:t>
            </a:r>
            <a:endParaRPr lang="zh-TW" altLang="en-US" sz="36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5822961"/>
              </p:ext>
            </p:extLst>
          </p:nvPr>
        </p:nvGraphicFramePr>
        <p:xfrm>
          <a:off x="1000100" y="1571612"/>
          <a:ext cx="7286676" cy="12496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728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hlinkClick r:id="rId2" action="ppaction://hlinkfile"/>
                        </a:rPr>
                        <a:t>課間時間撥放族語</a:t>
                      </a:r>
                      <a:r>
                        <a:rPr lang="zh-TW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hlinkClick r:id="rId2" action="ppaction://hlinkfile"/>
                        </a:rPr>
                        <a:t>歌曲</a:t>
                      </a:r>
                      <a:endParaRPr lang="en-US" altLang="zh-TW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</a:endParaRPr>
                    </a:p>
                    <a:p>
                      <a:pPr algn="ctr"/>
                      <a:r>
                        <a:rPr lang="en-US" sz="1400" dirty="0" smtClean="0">
                          <a:hlinkClick r:id="rId3"/>
                        </a:rPr>
                        <a:t>http://www.tlaps.hlc.edu.tw/modules/tadnews/page.php?ncsn=74&amp;nsn=1313</a:t>
                      </a:r>
                      <a:endParaRPr lang="zh-TW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</a:rPr>
                        <a:t>利用每周四台灣母語日學生能使用族語廣播</a:t>
                      </a:r>
                      <a:endParaRPr lang="zh-TW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349711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373" y="3140968"/>
            <a:ext cx="388636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esktop\花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879" y="5354543"/>
            <a:ext cx="669721" cy="66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18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5184576" cy="146280"/>
          </a:xfrm>
          <a:solidFill>
            <a:srgbClr val="DDA3C8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3600" dirty="0"/>
              <a:t>情境營造</a:t>
            </a:r>
            <a:r>
              <a:rPr lang="en-US" altLang="zh-TW" sz="3600" dirty="0" smtClean="0"/>
              <a:t>~</a:t>
            </a:r>
            <a:r>
              <a:rPr lang="zh-TW" altLang="en-US" sz="3600" dirty="0"/>
              <a:t>社團活動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5538914"/>
              </p:ext>
            </p:extLst>
          </p:nvPr>
        </p:nvGraphicFramePr>
        <p:xfrm>
          <a:off x="1403648" y="1484784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hlinkClick r:id="rId2"/>
                        </a:rPr>
                        <a:t>開辦有利文化傳承之社團</a:t>
                      </a:r>
                      <a:endParaRPr lang="zh-TW" alt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 descr="1071005銅蘭國小練習_190419_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4"/>
            <a:ext cx="3149819" cy="17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78496"/>
            <a:ext cx="32258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32258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98086"/>
            <a:ext cx="319687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35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5184576" cy="146280"/>
          </a:xfrm>
          <a:solidFill>
            <a:srgbClr val="DDA3C8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3600" dirty="0"/>
              <a:t>情境營造</a:t>
            </a:r>
            <a:r>
              <a:rPr lang="en-US" altLang="zh-TW" sz="3600" dirty="0" smtClean="0"/>
              <a:t>~</a:t>
            </a:r>
            <a:r>
              <a:rPr lang="zh-TW" altLang="en-US" sz="3600" dirty="0"/>
              <a:t>廣播製作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2172678"/>
              </p:ext>
            </p:extLst>
          </p:nvPr>
        </p:nvGraphicFramePr>
        <p:xfrm>
          <a:off x="1187624" y="1412776"/>
          <a:ext cx="7128792" cy="1676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7128792"/>
              </a:tblGrid>
              <a:tr h="63042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hlinkClick r:id="rId2"/>
                        </a:rPr>
                        <a:t>運用電話廣播、自製聽音教材使用在教學</a:t>
                      </a:r>
                      <a:r>
                        <a:rPr lang="zh-TW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hlinkClick r:id="rId2"/>
                        </a:rPr>
                        <a:t>上</a:t>
                      </a:r>
                      <a:endParaRPr lang="en-US" altLang="zh-TW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sz="1400" dirty="0" smtClean="0">
                          <a:hlinkClick r:id="rId3"/>
                        </a:rPr>
                        <a:t>http://www.tlaps.hlc.edu.tw/modules/tadnews/page.php?ncsn=74&amp;nsn=1315</a:t>
                      </a:r>
                      <a:endParaRPr lang="zh-TW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8142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hlinkClick r:id="rId3"/>
                        </a:rPr>
                        <a:t>結合原民會直播共學計畫錄製教學</a:t>
                      </a:r>
                      <a:r>
                        <a:rPr lang="zh-TW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hlinkClick r:id="rId3"/>
                        </a:rPr>
                        <a:t>影片</a:t>
                      </a:r>
                      <a:endParaRPr lang="en-US" altLang="zh-TW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zh-TW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4290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16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曾美珠教師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榮獲 </a:t>
            </a:r>
            <a:r>
              <a:rPr lang="zh-TW" altLang="en-US" dirty="0">
                <a:solidFill>
                  <a:srgbClr val="FF0000"/>
                </a:solidFill>
              </a:rPr>
              <a:t>直播共學最佳人氣</a:t>
            </a:r>
            <a:r>
              <a:rPr lang="zh-TW" altLang="en-US" dirty="0" smtClean="0">
                <a:solidFill>
                  <a:srgbClr val="FF0000"/>
                </a:solidFill>
              </a:rPr>
              <a:t>獎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4900" dirty="0" smtClean="0">
                <a:solidFill>
                  <a:srgbClr val="FF0000"/>
                </a:solidFill>
              </a:rPr>
              <a:t>全國語文競賽</a:t>
            </a:r>
            <a:r>
              <a:rPr lang="en-US" altLang="zh-TW" sz="4900" dirty="0" smtClean="0">
                <a:solidFill>
                  <a:srgbClr val="FF0000"/>
                </a:solidFill>
              </a:rPr>
              <a:t>-</a:t>
            </a:r>
            <a:r>
              <a:rPr lang="zh-TW" altLang="en-US" sz="4900" dirty="0" smtClean="0">
                <a:solidFill>
                  <a:srgbClr val="FF0000"/>
                </a:solidFill>
              </a:rPr>
              <a:t>太魯閣族語</a:t>
            </a:r>
            <a:r>
              <a:rPr lang="en-US" altLang="zh-TW" sz="4900" dirty="0" smtClean="0">
                <a:solidFill>
                  <a:srgbClr val="FF0000"/>
                </a:solidFill>
              </a:rPr>
              <a:t>(</a:t>
            </a:r>
            <a:r>
              <a:rPr lang="zh-TW" altLang="en-US" sz="4900" dirty="0" smtClean="0">
                <a:solidFill>
                  <a:srgbClr val="FF0000"/>
                </a:solidFill>
              </a:rPr>
              <a:t>社會組</a:t>
            </a:r>
            <a:r>
              <a:rPr lang="en-US" altLang="zh-TW" sz="4900" dirty="0" smtClean="0">
                <a:solidFill>
                  <a:srgbClr val="FF0000"/>
                </a:solidFill>
              </a:rPr>
              <a:t>)</a:t>
            </a:r>
            <a:endParaRPr lang="zh-TW" altLang="en-US" sz="4900" dirty="0">
              <a:solidFill>
                <a:srgbClr val="FF0000"/>
              </a:solidFill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767" y="2400611"/>
            <a:ext cx="3981855" cy="397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00611"/>
            <a:ext cx="4335206" cy="394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92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2386608" cy="14401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未來展望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70551" y="1593153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結合</a:t>
            </a:r>
            <a:r>
              <a:rPr lang="zh-TW" altLang="en-US" sz="2400" dirty="0">
                <a:latin typeface="+mj-ea"/>
                <a:ea typeface="+mj-ea"/>
              </a:rPr>
              <a:t>在地課程特色及文化製作三語共構之課程</a:t>
            </a:r>
            <a:r>
              <a:rPr lang="zh-TW" altLang="en-US" sz="2400" dirty="0" smtClean="0">
                <a:latin typeface="+mj-ea"/>
                <a:ea typeface="+mj-ea"/>
              </a:rPr>
              <a:t>影片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及</a:t>
            </a:r>
            <a:r>
              <a:rPr lang="en-US" altLang="zh-TW" sz="2400" dirty="0">
                <a:latin typeface="+mj-ea"/>
                <a:ea typeface="+mj-ea"/>
              </a:rPr>
              <a:t>ARVR</a:t>
            </a:r>
            <a:r>
              <a:rPr lang="zh-TW" altLang="en-US" sz="2400" dirty="0">
                <a:latin typeface="+mj-ea"/>
                <a:ea typeface="+mj-ea"/>
              </a:rPr>
              <a:t>情境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已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完成的影音連結如下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+mj-ea"/>
                <a:ea typeface="+mj-ea"/>
                <a:hlinkClick r:id="rId2"/>
              </a:rPr>
              <a:t>https://youtu.be/nF9NnI6oQMY</a:t>
            </a:r>
            <a:endParaRPr lang="en-US" altLang="zh-TW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TW" sz="2400" dirty="0">
                <a:latin typeface="+mj-ea"/>
                <a:ea typeface="+mj-ea"/>
                <a:hlinkClick r:id="rId3"/>
              </a:rPr>
              <a:t>https://youtu.be/c2cMNWnbddI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en-US" altLang="zh-TW" sz="2400" dirty="0">
                <a:latin typeface="+mj-ea"/>
                <a:ea typeface="+mj-ea"/>
                <a:hlinkClick r:id="rId4"/>
              </a:rPr>
              <a:t>https://youtu.be/2sXFwxvkB_g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en-US" altLang="zh-TW" sz="2400" dirty="0">
                <a:latin typeface="+mj-ea"/>
                <a:ea typeface="+mj-ea"/>
                <a:hlinkClick r:id="rId5"/>
              </a:rPr>
              <a:t>https://youtu.be/cDebPl3QRuE</a:t>
            </a:r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+mj-ea"/>
                <a:ea typeface="+mj-ea"/>
              </a:rPr>
              <a:t>AR/VR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情境</a:t>
            </a:r>
            <a:r>
              <a:rPr lang="en-US" altLang="zh-TW" sz="2400" dirty="0">
                <a:solidFill>
                  <a:srgbClr val="FF0000"/>
                </a:solidFill>
                <a:latin typeface="+mj-ea"/>
                <a:ea typeface="+mj-ea"/>
              </a:rPr>
              <a:t>:</a:t>
            </a:r>
          </a:p>
          <a:p>
            <a:r>
              <a:rPr lang="en-US" altLang="zh-TW" dirty="0">
                <a:latin typeface="+mj-ea"/>
                <a:ea typeface="+mj-ea"/>
                <a:hlinkClick r:id="rId6"/>
              </a:rPr>
              <a:t>https://livetour.istaging.com/84650d01-c492-4477-b991-9f4bc51c38bf</a:t>
            </a:r>
            <a:endParaRPr lang="en-US" altLang="zh-TW" dirty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環境教育的整合</a:t>
            </a:r>
          </a:p>
          <a:p>
            <a:r>
              <a:rPr lang="en-US" altLang="zh-TW" sz="2400" dirty="0">
                <a:latin typeface="+mj-ea"/>
                <a:ea typeface="+mj-ea"/>
                <a:hlinkClick r:id="rId7"/>
              </a:rPr>
              <a:t>https://youtu.be/9fZqWWrBvqE</a:t>
            </a:r>
            <a:endParaRPr lang="en-US" altLang="zh-TW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4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E:\108年本土語訪視\三-1情境布置\社區美感-陶土\20190731_145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394" y="1124744"/>
            <a:ext cx="9144000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2267744" y="96968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rgbClr val="C00000"/>
                </a:solidFill>
              </a:rPr>
              <a:t>謝謝聆聽</a:t>
            </a:r>
            <a:endParaRPr lang="zh-TW" alt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0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2520280" cy="14628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dirty="0"/>
              <a:t>學校介紹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1861641"/>
              </p:ext>
            </p:extLst>
          </p:nvPr>
        </p:nvGraphicFramePr>
        <p:xfrm>
          <a:off x="539552" y="1628800"/>
          <a:ext cx="7848872" cy="48965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68752"/>
                <a:gridCol w="1080120"/>
              </a:tblGrid>
              <a:tr h="445140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/>
                          <a:ea typeface="標楷體"/>
                          <a:cs typeface="Times New Roman"/>
                          <a:hlinkClick r:id="rId2"/>
                        </a:rPr>
                        <a:t>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人數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140">
                <a:tc>
                  <a:txBody>
                    <a:bodyPr/>
                    <a:lstStyle/>
                    <a:p>
                      <a:pPr algn="l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全校班級數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6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140">
                <a:tc>
                  <a:txBody>
                    <a:bodyPr/>
                    <a:lstStyle/>
                    <a:p>
                      <a:pPr algn="l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附設幼稚園班級數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endParaRPr lang="zh-TW" sz="26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140">
                <a:tc>
                  <a:txBody>
                    <a:bodyPr/>
                    <a:lstStyle/>
                    <a:p>
                      <a:pPr algn="l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全校學生數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51</a:t>
                      </a:r>
                      <a:endParaRPr lang="zh-TW" sz="26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140">
                <a:tc>
                  <a:txBody>
                    <a:bodyPr/>
                    <a:lstStyle/>
                    <a:p>
                      <a:pPr algn="l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全校教師數</a:t>
                      </a:r>
                      <a:r>
                        <a:rPr lang="en-US" sz="2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含代理代課</a:t>
                      </a:r>
                      <a:r>
                        <a:rPr lang="en-US" sz="2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12</a:t>
                      </a:r>
                      <a:endParaRPr lang="zh-TW" sz="26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140">
                <a:tc>
                  <a:txBody>
                    <a:bodyPr/>
                    <a:lstStyle/>
                    <a:p>
                      <a:pPr algn="l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實際擔任本土語文教學之現職教師數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26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140">
                <a:tc>
                  <a:txBody>
                    <a:bodyPr/>
                    <a:lstStyle/>
                    <a:p>
                      <a:pPr algn="l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本土語文</a:t>
                      </a:r>
                      <a:r>
                        <a:rPr lang="zh-TW" sz="2600" strike="sngStrike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支援</a:t>
                      </a:r>
                      <a:r>
                        <a:rPr lang="zh-TW" sz="2600" strike="sngStrike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人員</a:t>
                      </a:r>
                      <a:r>
                        <a:rPr lang="zh-TW" sz="2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專職</a:t>
                      </a:r>
                      <a:r>
                        <a:rPr lang="zh-TW" sz="2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族語教師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140">
                <a:tc>
                  <a:txBody>
                    <a:bodyPr/>
                    <a:lstStyle/>
                    <a:p>
                      <a:pPr algn="l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本土語文</a:t>
                      </a:r>
                      <a:r>
                        <a:rPr lang="zh-TW" sz="2600" strike="sngStrike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支援人員</a:t>
                      </a:r>
                      <a:r>
                        <a:rPr lang="zh-TW" sz="2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專職族語教師每週授課節數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20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140">
                <a:tc>
                  <a:txBody>
                    <a:bodyPr/>
                    <a:lstStyle/>
                    <a:p>
                      <a:pPr algn="l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現職教師閩南語認證通過人數</a:t>
                      </a:r>
                      <a:endParaRPr lang="zh-TW" sz="26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140">
                <a:tc>
                  <a:txBody>
                    <a:bodyPr/>
                    <a:lstStyle/>
                    <a:p>
                      <a:pPr algn="l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現職教師原住民族語認證通過人數</a:t>
                      </a:r>
                      <a:endParaRPr lang="zh-TW" sz="26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140">
                <a:tc>
                  <a:txBody>
                    <a:bodyPr/>
                    <a:lstStyle/>
                    <a:p>
                      <a:pPr algn="l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現職教師客家語認證通過人數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274" y="1268760"/>
            <a:ext cx="7632848" cy="218288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行政運作</a:t>
            </a:r>
            <a:r>
              <a:rPr lang="en-US" altLang="zh-TW" dirty="0" smtClean="0"/>
              <a:t>~</a:t>
            </a:r>
            <a:r>
              <a:rPr lang="zh-TW" altLang="en-US" dirty="0" smtClean="0"/>
              <a:t>成立推動小組</a:t>
            </a:r>
            <a:endParaRPr lang="zh-TW" altLang="en-US" dirty="0"/>
          </a:p>
        </p:txBody>
      </p:sp>
      <p:pic>
        <p:nvPicPr>
          <p:cNvPr id="1026" name="Picture 2" descr="1080904校務會議_191112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53721"/>
            <a:ext cx="3133074" cy="23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2354126"/>
              </p:ext>
            </p:extLst>
          </p:nvPr>
        </p:nvGraphicFramePr>
        <p:xfrm>
          <a:off x="1331640" y="1772816"/>
          <a:ext cx="6459855" cy="121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59855"/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  <a:hlinkClick r:id="rId3"/>
                        </a:rPr>
                        <a:t>實施計畫及組成推動小組</a:t>
                      </a:r>
                      <a:endParaRPr lang="zh-TW" sz="4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  <a:hlinkClick r:id="rId4" action="ppaction://hlinkfile"/>
                        </a:rPr>
                        <a:t>召開期初會議及會議記錄</a:t>
                      </a:r>
                      <a:endParaRPr lang="zh-TW" sz="4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728410" y="553399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	 </a:t>
            </a:r>
          </a:p>
          <a:p>
            <a:r>
              <a:rPr lang="zh-TW" altLang="en-US" dirty="0"/>
              <a:t>行政人員業務</a:t>
            </a:r>
            <a:r>
              <a:rPr lang="zh-TW" altLang="en-US" dirty="0" smtClean="0"/>
              <a:t>報告</a:t>
            </a:r>
            <a:endParaRPr lang="zh-TW" altLang="en-US" dirty="0"/>
          </a:p>
        </p:txBody>
      </p:sp>
      <p:pic>
        <p:nvPicPr>
          <p:cNvPr id="1030" name="Picture 6" descr="1080904校務會議_191112_00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53721"/>
            <a:ext cx="3096344" cy="232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896036" y="544522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	 </a:t>
            </a:r>
          </a:p>
          <a:p>
            <a:r>
              <a:rPr lang="zh-TW" altLang="en-US" dirty="0" smtClean="0"/>
              <a:t>分享民族教育及創客結合</a:t>
            </a:r>
            <a:r>
              <a:rPr lang="zh-TW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6869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1620" y="1196752"/>
            <a:ext cx="7272808" cy="218288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行政運作</a:t>
            </a:r>
            <a:r>
              <a:rPr lang="en-US" altLang="zh-TW" dirty="0" smtClean="0"/>
              <a:t>~</a:t>
            </a:r>
            <a:r>
              <a:rPr lang="zh-TW" altLang="en-US" dirty="0"/>
              <a:t>行政</a:t>
            </a:r>
            <a:r>
              <a:rPr lang="zh-TW" altLang="en-US" dirty="0" smtClean="0"/>
              <a:t>主管</a:t>
            </a:r>
            <a:r>
              <a:rPr lang="zh-TW" altLang="en-US" dirty="0"/>
              <a:t>配合度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6237377"/>
              </p:ext>
            </p:extLst>
          </p:nvPr>
        </p:nvGraphicFramePr>
        <p:xfrm>
          <a:off x="1331640" y="1772816"/>
          <a:ext cx="6459855" cy="121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59855"/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4000" kern="100" dirty="0" smtClean="0"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集會時能用族語打招呼</a:t>
                      </a:r>
                      <a:endParaRPr lang="zh-TW" sz="4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4000" kern="100" dirty="0" smtClean="0">
                          <a:effectLst/>
                          <a:hlinkClick r:id="rId4" action="ppaction://hlinkfile"/>
                        </a:rPr>
                        <a:t>會議</a:t>
                      </a:r>
                      <a:r>
                        <a:rPr lang="zh-TW" altLang="en-US" sz="4000" kern="100" dirty="0" smtClean="0">
                          <a:effectLst/>
                          <a:hlinkClick r:id="rId4" action="ppaction://hlinkfile"/>
                        </a:rPr>
                        <a:t>中鼓勵老師課間融入</a:t>
                      </a:r>
                      <a:endParaRPr lang="zh-TW" sz="4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C:\Users\USER\Desktop\108本土語訪視\108本土語網站上傳資料\1.行政運作\曾美珠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206" y="3305837"/>
            <a:ext cx="3771893" cy="26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08本土語訪視\108本土語網站上傳資料\1.行政運作\游文正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7150"/>
            <a:ext cx="3735780" cy="26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花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5509"/>
            <a:ext cx="624206" cy="6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花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2166" y="5351974"/>
            <a:ext cx="706307" cy="7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01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88832" cy="218288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行政運作</a:t>
            </a:r>
            <a:r>
              <a:rPr lang="en-US" altLang="zh-TW" dirty="0" smtClean="0"/>
              <a:t>~</a:t>
            </a:r>
            <a:r>
              <a:rPr lang="zh-TW" altLang="en-US" dirty="0"/>
              <a:t>提供</a:t>
            </a:r>
            <a:r>
              <a:rPr lang="zh-TW" altLang="en-US" dirty="0" smtClean="0"/>
              <a:t>媒體資源</a:t>
            </a:r>
            <a:endParaRPr lang="zh-TW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844300"/>
              </p:ext>
            </p:extLst>
          </p:nvPr>
        </p:nvGraphicFramePr>
        <p:xfrm>
          <a:off x="1331640" y="1772816"/>
          <a:ext cx="6459855" cy="121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59855"/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4000" kern="100" dirty="0" smtClean="0"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圖書館放置族語繪本</a:t>
                      </a:r>
                      <a:endParaRPr lang="zh-TW" sz="4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4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設置學校網站與連結</a:t>
                      </a:r>
                      <a:endParaRPr lang="zh-TW" sz="4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37681"/>
            <a:ext cx="3456384" cy="382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61635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14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560840" cy="218288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行政運作</a:t>
            </a:r>
            <a:r>
              <a:rPr lang="en-US" altLang="zh-TW" dirty="0" smtClean="0"/>
              <a:t>~</a:t>
            </a:r>
            <a:r>
              <a:rPr lang="zh-TW" altLang="en-US" dirty="0"/>
              <a:t>學校人員參與程度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6887145"/>
              </p:ext>
            </p:extLst>
          </p:nvPr>
        </p:nvGraphicFramePr>
        <p:xfrm>
          <a:off x="1547664" y="1844824"/>
          <a:ext cx="6096000" cy="2560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096000"/>
              </a:tblGrid>
              <a:tr h="139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1" kern="100" dirty="0" smtClean="0">
                          <a:effectLst/>
                          <a:latin typeface="+mn-lt"/>
                          <a:ea typeface="+mn-ea"/>
                          <a:cs typeface="+mn-cs"/>
                          <a:hlinkClick r:id="rId2" action="ppaction://hlinkfile"/>
                        </a:rPr>
                        <a:t>製作母語日活動</a:t>
                      </a:r>
                      <a:r>
                        <a:rPr lang="zh-TW" altLang="en-US" sz="3600" b="1" kern="100" dirty="0" smtClean="0">
                          <a:effectLst/>
                          <a:latin typeface="+mn-lt"/>
                          <a:ea typeface="+mn-ea"/>
                          <a:cs typeface="+mn-cs"/>
                          <a:hlinkClick r:id="rId2" action="ppaction://hlinkfile"/>
                        </a:rPr>
                        <a:t>影片</a:t>
                      </a:r>
                      <a:r>
                        <a:rPr lang="en-US" altLang="zh-TW" sz="1200" b="1" kern="100" dirty="0" smtClean="0"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http://www.tlaps.hlc.edu.tw/modules/tadnews/page.php?ncsn=72&amp;nsn=1308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1" kern="100" dirty="0" smtClean="0"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利用班親會進行對談</a:t>
                      </a:r>
                      <a:endParaRPr lang="zh-TW" sz="3600" b="1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hlinkClick r:id="rId4" action="ppaction://hlinkfile"/>
                        </a:rPr>
                        <a:t>鼓勵族語教師進修</a:t>
                      </a:r>
                      <a:endParaRPr lang="zh-TW" altLang="en-US" sz="36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hlinkClick r:id="rId5" action="ppaction://hlinkfile"/>
                        </a:rPr>
                        <a:t>聘任專職族語教師</a:t>
                      </a:r>
                      <a:endParaRPr lang="zh-TW" altLang="en-US" sz="36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3422"/>
            <a:ext cx="2808312" cy="210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3421"/>
            <a:ext cx="2808948" cy="210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14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768752" cy="218288"/>
          </a:xfrm>
          <a:solidFill>
            <a:srgbClr val="EAAA96"/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活動規劃</a:t>
            </a:r>
            <a:r>
              <a:rPr lang="en-US" altLang="zh-TW" dirty="0" smtClean="0"/>
              <a:t>~</a:t>
            </a:r>
            <a:r>
              <a:rPr lang="zh-TW" altLang="en-US" dirty="0"/>
              <a:t>安排</a:t>
            </a:r>
            <a:r>
              <a:rPr lang="zh-TW" altLang="en-US" dirty="0" smtClean="0"/>
              <a:t>與內容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4325159"/>
              </p:ext>
            </p:extLst>
          </p:nvPr>
        </p:nvGraphicFramePr>
        <p:xfrm>
          <a:off x="1547664" y="1412776"/>
          <a:ext cx="6096000" cy="2804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096000"/>
              </a:tblGrid>
              <a:tr h="139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+mn-lt"/>
                          <a:ea typeface="+mn-ea"/>
                          <a:cs typeface="+mn-cs"/>
                          <a:hlinkClick r:id="rId2" action="ppaction://hlinkfile"/>
                        </a:rPr>
                        <a:t>發放學生選課意願表</a:t>
                      </a:r>
                      <a:endParaRPr lang="zh-TW" sz="3200" b="1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固定每周四辦理台灣母語日</a:t>
                      </a:r>
                      <a:endParaRPr lang="zh-TW" sz="3200" b="1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hlinkClick r:id="rId4" action="ppaction://hlinkfile"/>
                        </a:rPr>
                        <a:t>辦理校內族語單詞比賽</a:t>
                      </a:r>
                      <a:endParaRPr lang="en-US" altLang="zh-TW" sz="3200" b="1" dirty="0" smtClean="0"/>
                    </a:p>
                    <a:p>
                      <a:pPr algn="ctr"/>
                      <a:r>
                        <a:rPr lang="en-US" altLang="zh-TW" sz="1200" b="1" dirty="0" smtClean="0">
                          <a:hlinkClick r:id="rId5"/>
                        </a:rPr>
                        <a:t>https://www.magisto.com/album/video/OTl_RwQFQUE8PTkHDmEwCXp- </a:t>
                      </a:r>
                      <a:endParaRPr lang="zh-TW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hlinkClick r:id="rId6" action="ppaction://hlinkfile"/>
                        </a:rPr>
                        <a:t>持續申請秀林鄉公所傳統歌謠傳唱培育計畫</a:t>
                      </a:r>
                      <a:endParaRPr lang="zh-TW" altLang="en-US" sz="32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3"/>
            <a:ext cx="3396931" cy="207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3693813" cy="207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花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05" y="5733257"/>
            <a:ext cx="713295" cy="7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29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8712" cy="218288"/>
          </a:xfrm>
          <a:solidFill>
            <a:srgbClr val="EAAA96"/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活動規劃</a:t>
            </a:r>
            <a:r>
              <a:rPr lang="en-US" altLang="zh-TW" dirty="0" smtClean="0"/>
              <a:t>~</a:t>
            </a:r>
            <a:r>
              <a:rPr lang="zh-TW" altLang="en-US" dirty="0"/>
              <a:t>活動成效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5558085"/>
              </p:ext>
            </p:extLst>
          </p:nvPr>
        </p:nvGraphicFramePr>
        <p:xfrm>
          <a:off x="1547664" y="1412776"/>
          <a:ext cx="6096000" cy="21336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096000"/>
              </a:tblGrid>
              <a:tr h="139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  <a:hlinkClick r:id="rId2" action="ppaction://hlinkfile"/>
                        </a:rPr>
                        <a:t>參加族語能力認證</a:t>
                      </a:r>
                      <a:endParaRPr lang="zh-TW" sz="3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參加太魯閣傳統歌謠祭合唱比賽</a:t>
                      </a:r>
                      <a:endParaRPr lang="zh-TW" sz="32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rgbClr val="FFFF00"/>
                          </a:solidFill>
                          <a:hlinkClick r:id="rId4" action="ppaction://hlinkfile"/>
                        </a:rPr>
                        <a:t>參加族語單詞競賽</a:t>
                      </a:r>
                      <a:r>
                        <a:rPr lang="en-US" altLang="zh-TW" sz="3200" b="1" dirty="0" smtClean="0">
                          <a:solidFill>
                            <a:srgbClr val="FFFF00"/>
                          </a:solidFill>
                          <a:hlinkClick r:id="rId4" action="ppaction://hlinkfile"/>
                        </a:rPr>
                        <a:t>-</a:t>
                      </a:r>
                      <a:r>
                        <a:rPr lang="zh-TW" altLang="en-US" sz="3200" b="1" dirty="0" smtClean="0">
                          <a:solidFill>
                            <a:srgbClr val="FFFF00"/>
                          </a:solidFill>
                          <a:hlinkClick r:id="rId4" action="ppaction://hlinkfile"/>
                        </a:rPr>
                        <a:t>花蓮初賽</a:t>
                      </a:r>
                      <a:endParaRPr lang="en-US" altLang="zh-TW" sz="32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rgbClr val="FFFF00"/>
                          </a:solidFill>
                          <a:hlinkClick r:id="rId5" action="ppaction://hlinkfile"/>
                        </a:rPr>
                        <a:t>鼓勵學生參加感恩祭文化活動</a:t>
                      </a:r>
                      <a:endParaRPr lang="zh-TW" alt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7" t="22278" r="17721" b="15746"/>
          <a:stretch/>
        </p:blipFill>
        <p:spPr bwMode="auto">
          <a:xfrm>
            <a:off x="971600" y="3782770"/>
            <a:ext cx="3715453" cy="218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006155" cy="22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97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80720" cy="218288"/>
          </a:xfrm>
          <a:solidFill>
            <a:srgbClr val="EAAA96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3600" dirty="0"/>
              <a:t>活動規劃</a:t>
            </a:r>
            <a:r>
              <a:rPr lang="en-US" altLang="zh-TW" sz="3600" dirty="0" smtClean="0"/>
              <a:t>~</a:t>
            </a:r>
            <a:r>
              <a:rPr lang="zh-TW" altLang="en-US" sz="3600" dirty="0"/>
              <a:t>社區資源</a:t>
            </a:r>
            <a:r>
              <a:rPr lang="zh-TW" altLang="en-US" sz="3600" dirty="0" smtClean="0"/>
              <a:t>結合與運用</a:t>
            </a:r>
            <a:endParaRPr lang="zh-TW" altLang="en-US" sz="36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6604059"/>
              </p:ext>
            </p:extLst>
          </p:nvPr>
        </p:nvGraphicFramePr>
        <p:xfrm>
          <a:off x="1337020" y="1412776"/>
          <a:ext cx="6552728" cy="26517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552728"/>
              </a:tblGrid>
              <a:tr h="139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  <a:hlinkClick r:id="rId2" action="ppaction://hlinkfile"/>
                        </a:rPr>
                        <a:t>參加感恩祭活動體驗太魯閣族</a:t>
                      </a:r>
                      <a:r>
                        <a:rPr lang="zh-TW" altLang="en-US" sz="28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  <a:hlinkClick r:id="rId2" action="ppaction://hlinkfile"/>
                        </a:rPr>
                        <a:t>文化</a:t>
                      </a:r>
                      <a:endParaRPr lang="en-US" altLang="zh-TW" sz="2800" b="1" kern="1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hlinkClick r:id="rId3"/>
                        </a:rPr>
                        <a:t>http://www.tlaps.hlc.edu.tw/modules/tadnews/page.php?ncsn=73&amp;nsn=1311</a:t>
                      </a:r>
                      <a:endParaRPr lang="zh-TW" sz="1400" b="1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參加秀林</a:t>
                      </a:r>
                      <a:r>
                        <a:rPr lang="en-US" altLang="zh-TW" sz="2800" b="1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DOC</a:t>
                      </a:r>
                      <a:r>
                        <a:rPr lang="zh-TW" altLang="en-US" sz="2800" b="1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數位學習中心</a:t>
                      </a:r>
                      <a:r>
                        <a:rPr lang="en-US" altLang="zh-TW" sz="2800" b="1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-</a:t>
                      </a:r>
                      <a:r>
                        <a:rPr lang="zh-TW" altLang="en-US" sz="2800" b="1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定格動畫教學學習攝影片</a:t>
                      </a:r>
                      <a:endParaRPr lang="en-US" altLang="zh-TW" sz="2800" b="1" kern="1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hlinkClick r:id="rId5" action="ppaction://hlinkfile"/>
                        </a:rPr>
                        <a:t>校訂課程規劃民族教育活動</a:t>
                      </a:r>
                      <a:endParaRPr lang="en-US" altLang="zh-TW" sz="3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  <a:hlinkClick r:id="rId6" action="ppaction://hlinkfile"/>
                        </a:rPr>
                        <a:t>暑假辦理夏日樂學</a:t>
                      </a:r>
                      <a:endParaRPr lang="zh-TW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664296" cy="214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310" y="4077072"/>
            <a:ext cx="2486148" cy="214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 descr="E:\108年本土語訪視\二-3社會資源-文化交流\感恩祭活動\108\照片\1081015太魯閣族感恩祭儀_191204_00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974" y="4077072"/>
            <a:ext cx="2467299" cy="215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3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465</Words>
  <Application>Microsoft Office PowerPoint</Application>
  <PresentationFormat>如螢幕大小 (4:3)</PresentationFormat>
  <Paragraphs>91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流線</vt:lpstr>
      <vt:lpstr>108年本土語文輔導人員 到校訪視 歡迎蒞臨指導</vt:lpstr>
      <vt:lpstr>學校介紹</vt:lpstr>
      <vt:lpstr>行政運作~成立推動小組</vt:lpstr>
      <vt:lpstr>行政運作~行政主管配合度</vt:lpstr>
      <vt:lpstr>行政運作~提供媒體資源</vt:lpstr>
      <vt:lpstr>行政運作~學校人員參與程度</vt:lpstr>
      <vt:lpstr>活動規劃~安排與內容</vt:lpstr>
      <vt:lpstr>活動規劃~活動成效</vt:lpstr>
      <vt:lpstr>活動規劃~社區資源結合與運用</vt:lpstr>
      <vt:lpstr>情境營造~情境布置</vt:lpstr>
      <vt:lpstr>情境營造~課間活動</vt:lpstr>
      <vt:lpstr>情境營造~社團活動</vt:lpstr>
      <vt:lpstr>情境營造~廣播製作</vt:lpstr>
      <vt:lpstr>曾美珠教師 榮獲 直播共學最佳人氣獎 全國語文競賽-太魯閣族語(社會組)</vt:lpstr>
      <vt:lpstr>未來展望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108年本土語到校訪視</dc:title>
  <dc:creator>USER</dc:creator>
  <cp:lastModifiedBy>USER</cp:lastModifiedBy>
  <cp:revision>34</cp:revision>
  <dcterms:created xsi:type="dcterms:W3CDTF">2019-12-04T17:51:07Z</dcterms:created>
  <dcterms:modified xsi:type="dcterms:W3CDTF">2019-12-25T09:36:17Z</dcterms:modified>
</cp:coreProperties>
</file>