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86" r:id="rId4"/>
    <p:sldId id="302" r:id="rId5"/>
    <p:sldId id="303" r:id="rId6"/>
    <p:sldId id="304" r:id="rId7"/>
    <p:sldId id="258" r:id="rId8"/>
    <p:sldId id="305" r:id="rId9"/>
    <p:sldId id="306" r:id="rId10"/>
    <p:sldId id="313" r:id="rId11"/>
    <p:sldId id="276" r:id="rId12"/>
    <p:sldId id="277" r:id="rId13"/>
    <p:sldId id="319" r:id="rId14"/>
    <p:sldId id="307" r:id="rId15"/>
    <p:sldId id="308" r:id="rId16"/>
    <p:sldId id="317" r:id="rId17"/>
    <p:sldId id="309" r:id="rId18"/>
    <p:sldId id="315" r:id="rId19"/>
    <p:sldId id="314" r:id="rId20"/>
    <p:sldId id="310" r:id="rId21"/>
    <p:sldId id="311" r:id="rId22"/>
    <p:sldId id="312" r:id="rId23"/>
    <p:sldId id="316" r:id="rId24"/>
    <p:sldId id="289" r:id="rId25"/>
    <p:sldId id="290" r:id="rId26"/>
    <p:sldId id="297" r:id="rId27"/>
    <p:sldId id="298" r:id="rId28"/>
    <p:sldId id="291" r:id="rId29"/>
    <p:sldId id="318" r:id="rId30"/>
    <p:sldId id="301" r:id="rId31"/>
    <p:sldId id="285" r:id="rId32"/>
    <p:sldId id="275" r:id="rId33"/>
  </p:sldIdLst>
  <p:sldSz cx="9144000" cy="6858000" type="screen4x3"/>
  <p:notesSz cx="6858000" cy="9144000"/>
  <p:defaultTextStyle>
    <a:defPPr lvl="0">
      <a:defRPr lang="zh-TW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864" y="-5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A3EFF-7F5B-4EE2-ACF3-615E6C29E51A}" type="datetimeFigureOut">
              <a:rPr lang="zh-TW" altLang="en-US" smtClean="0"/>
              <a:pPr/>
              <a:t>2022/5/17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E630B-0527-4308-80F1-D5559F05266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172879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 smtClean="0"/>
              <a:t>按一下以編輯母片副標題樣式</a:t>
            </a:r>
            <a:endParaRPr kumimoji="0" lang="en-US" dirty="0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2A7E-2417-401B-963D-8D9C302DE0A6}" type="datetimeFigureOut">
              <a:rPr lang="zh-TW" altLang="en-US" smtClean="0"/>
              <a:pPr/>
              <a:t>2022/5/17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6E6A7-CB3F-4B06-AB70-D0D43135512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2A7E-2417-401B-963D-8D9C302DE0A6}" type="datetimeFigureOut">
              <a:rPr lang="zh-TW" altLang="en-US" smtClean="0"/>
              <a:pPr/>
              <a:t>2022/5/17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6E6A7-CB3F-4B06-AB70-D0D43135512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2A7E-2417-401B-963D-8D9C302DE0A6}" type="datetimeFigureOut">
              <a:rPr lang="zh-TW" altLang="en-US" smtClean="0"/>
              <a:pPr/>
              <a:t>2022/5/17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6E6A7-CB3F-4B06-AB70-D0D43135512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2A7E-2417-401B-963D-8D9C302DE0A6}" type="datetimeFigureOut">
              <a:rPr lang="zh-TW" altLang="en-US" smtClean="0"/>
              <a:pPr/>
              <a:t>2022/5/17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6E6A7-CB3F-4B06-AB70-D0D43135512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圖片 6" descr="校徽4.jpg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005" y="161365"/>
            <a:ext cx="1022808" cy="10228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2A7E-2417-401B-963D-8D9C302DE0A6}" type="datetimeFigureOut">
              <a:rPr lang="zh-TW" altLang="en-US" smtClean="0"/>
              <a:pPr/>
              <a:t>2022/5/17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6E6A7-CB3F-4B06-AB70-D0D43135512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2A7E-2417-401B-963D-8D9C302DE0A6}" type="datetimeFigureOut">
              <a:rPr lang="zh-TW" altLang="en-US" smtClean="0"/>
              <a:pPr/>
              <a:t>2022/5/17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6E6A7-CB3F-4B06-AB70-D0D43135512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2A7E-2417-401B-963D-8D9C302DE0A6}" type="datetimeFigureOut">
              <a:rPr lang="zh-TW" altLang="en-US" smtClean="0"/>
              <a:pPr/>
              <a:t>2022/5/17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6E6A7-CB3F-4B06-AB70-D0D43135512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2A7E-2417-401B-963D-8D9C302DE0A6}" type="datetimeFigureOut">
              <a:rPr lang="zh-TW" altLang="en-US" smtClean="0"/>
              <a:pPr/>
              <a:t>2022/5/17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6E6A7-CB3F-4B06-AB70-D0D43135512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2A7E-2417-401B-963D-8D9C302DE0A6}" type="datetimeFigureOut">
              <a:rPr lang="zh-TW" altLang="en-US" smtClean="0"/>
              <a:pPr/>
              <a:t>2022/5/17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6E6A7-CB3F-4B06-AB70-D0D43135512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2A7E-2417-401B-963D-8D9C302DE0A6}" type="datetimeFigureOut">
              <a:rPr lang="zh-TW" altLang="en-US" smtClean="0"/>
              <a:pPr/>
              <a:t>2022/5/17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6E6A7-CB3F-4B06-AB70-D0D43135512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剪去並圓角化單一角落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2A7E-2417-401B-963D-8D9C302DE0A6}" type="datetimeFigureOut">
              <a:rPr lang="zh-TW" altLang="en-US" smtClean="0"/>
              <a:pPr/>
              <a:t>2022/5/17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F66E6A7-CB3F-4B06-AB70-D0D43135512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手繪多邊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手繪多邊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63C2A7E-2417-401B-963D-8D9C302DE0A6}" type="datetimeFigureOut">
              <a:rPr lang="zh-TW" altLang="en-US" smtClean="0"/>
              <a:pPr/>
              <a:t>2022/5/17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F66E6A7-CB3F-4B06-AB70-D0D43135512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io.youtube.com/video/_MUD4Lg3qXw/edit" TargetMode="External"/><Relationship Id="rId2" Type="http://schemas.openxmlformats.org/officeDocument/2006/relationships/hyperlink" Target="https://www.youtube.com/watch?v=QXvfuyw0MuQ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1100118_&#22283;&#27888;&#23506;&#20908;&#36865;&#26262;&#27963;&#21205;.mp4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O%20pangcah%20kami%20(pawtoon)%20Dec.%202019.mp4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y2mate.com%20-%20&#29790;&#31319;&#34907;&#29983;&#25152;&#38263;&#29031;20&#22833;&#26234;&#23459;&#23566;&#30701;&#29255;_480p.mp4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35669" y="697583"/>
            <a:ext cx="8663233" cy="1668245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60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ea"/>
              </a:rPr>
              <a:t>花蓮縣</a:t>
            </a:r>
            <a:r>
              <a:rPr lang="en-US" altLang="zh-TW" sz="60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ea"/>
              </a:rPr>
              <a:t>110</a:t>
            </a:r>
            <a:r>
              <a:rPr lang="zh-TW" altLang="en-US" sz="60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ea"/>
              </a:rPr>
              <a:t>學年度第一學期</a:t>
            </a:r>
            <a:r>
              <a:rPr lang="en-US" altLang="zh-TW" sz="60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ea"/>
              </a:rPr>
              <a:t/>
            </a:r>
            <a:br>
              <a:rPr lang="en-US" altLang="zh-TW" sz="60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ea"/>
              </a:rPr>
            </a:br>
            <a:r>
              <a:rPr lang="zh-TW" altLang="en-US" sz="49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ea"/>
              </a:rPr>
              <a:t>臺灣母語日訪視簡報</a:t>
            </a:r>
            <a:endParaRPr lang="zh-TW" altLang="en-US" dirty="0">
              <a:solidFill>
                <a:srgbClr val="FFFF00"/>
              </a:solidFill>
              <a:latin typeface="書法家中楷體" pitchFamily="49" charset="-120"/>
              <a:ea typeface="書法家中楷體" pitchFamily="49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91093" y="5467546"/>
            <a:ext cx="50244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書法家中楷體" pitchFamily="49" charset="-120"/>
                <a:ea typeface="書法家中楷體" pitchFamily="49" charset="-120"/>
              </a:rPr>
              <a:t>報告人：余宛容主任</a:t>
            </a:r>
            <a:endParaRPr lang="en-US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書法家中楷體" pitchFamily="49" charset="-120"/>
              <a:ea typeface="書法家中楷體" pitchFamily="49" charset="-120"/>
            </a:endParaRPr>
          </a:p>
          <a:p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書法家中楷體" pitchFamily="49" charset="-120"/>
                <a:ea typeface="書法家中楷體" pitchFamily="49" charset="-120"/>
              </a:rPr>
              <a:t>111/</a:t>
            </a:r>
            <a:r>
              <a:rPr lang="en-US" altLang="zh-TW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書法家中楷體" pitchFamily="49" charset="-120"/>
                <a:ea typeface="書法家中楷體" pitchFamily="49" charset="-120"/>
              </a:rPr>
              <a:t>5/17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書法家中楷體" pitchFamily="49" charset="-120"/>
                <a:ea typeface="書法家中楷體" pitchFamily="49" charset="-120"/>
              </a:rPr>
              <a:t> </a:t>
            </a:r>
            <a:r>
              <a:rPr lang="zh-TW" alt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書法家中楷體" pitchFamily="49" charset="-120"/>
                <a:ea typeface="書法家中楷體" pitchFamily="49" charset="-120"/>
              </a:rPr>
              <a:t>奇美國小</a:t>
            </a:r>
            <a:endParaRPr lang="zh-TW" alt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3890">
            <a:off x="247769" y="2407215"/>
            <a:ext cx="2173369" cy="32590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637" y="2747869"/>
            <a:ext cx="3361862" cy="22568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圖片 7" descr="20210413_102914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760947">
            <a:off x="5452044" y="2537941"/>
            <a:ext cx="3579706" cy="28173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圖片 11" descr="校徽4.jpg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92" y="5399199"/>
            <a:ext cx="1345679" cy="13456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14857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21" y="1861073"/>
            <a:ext cx="6316900" cy="4738744"/>
          </a:xfrm>
          <a:prstGeom prst="rect">
            <a:avLst/>
          </a:prstGeom>
        </p:spPr>
      </p:pic>
      <p:pic>
        <p:nvPicPr>
          <p:cNvPr id="4" name="內容版面配置區 3" descr="61962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601" y="3645482"/>
            <a:ext cx="4110307" cy="3083426"/>
          </a:xfrm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215756" y="169682"/>
            <a:ext cx="7617918" cy="1036949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lvl="0">
              <a:spcBef>
                <a:spcPct val="0"/>
              </a:spcBef>
            </a:pP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行政運作</a:t>
            </a:r>
            <a:r>
              <a:rPr kumimoji="0" lang="en-US" altLang="zh-TW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</a:t>
            </a:r>
            <a:r>
              <a:rPr lang="zh-TW" altLang="en-US" sz="28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參加族語單詞競賽</a:t>
            </a:r>
            <a:endParaRPr lang="zh-TW" altLang="en-US" sz="28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5756" y="169682"/>
            <a:ext cx="7617918" cy="1036949"/>
          </a:xfrm>
        </p:spPr>
        <p:txBody>
          <a:bodyPr>
            <a:normAutofit/>
          </a:bodyPr>
          <a:lstStyle/>
          <a:p>
            <a:r>
              <a:rPr lang="zh-TW" altLang="en-US" sz="3600" b="1" dirty="0" smtClean="0">
                <a:solidFill>
                  <a:schemeClr val="tx1"/>
                </a:solidFill>
              </a:rPr>
              <a:t>行政運作</a:t>
            </a:r>
            <a:r>
              <a:rPr lang="en-US" altLang="zh-TW" sz="3600" b="1" dirty="0" smtClean="0"/>
              <a:t>-</a:t>
            </a:r>
            <a:r>
              <a:rPr lang="zh-TW" altLang="en-US" sz="2800" dirty="0" smtClean="0">
                <a:solidFill>
                  <a:srgbClr val="FF0000"/>
                </a:solidFill>
              </a:rPr>
              <a:t>「臺灣母語日」視聽媒體資源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356" y="3978940"/>
            <a:ext cx="3840479" cy="2879060"/>
          </a:xfrm>
          <a:prstGeom prst="rect">
            <a:avLst/>
          </a:prstGeom>
        </p:spPr>
      </p:pic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49" y="1534162"/>
            <a:ext cx="4056697" cy="3041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516" y="1518699"/>
            <a:ext cx="3966840" cy="2973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5756" y="169682"/>
            <a:ext cx="7617918" cy="1036949"/>
          </a:xfrm>
        </p:spPr>
        <p:txBody>
          <a:bodyPr>
            <a:normAutofit/>
          </a:bodyPr>
          <a:lstStyle/>
          <a:p>
            <a:r>
              <a:rPr lang="zh-TW" altLang="en-US" sz="3600" b="1" dirty="0" smtClean="0">
                <a:solidFill>
                  <a:schemeClr val="tx1"/>
                </a:solidFill>
              </a:rPr>
              <a:t>行政運作</a:t>
            </a:r>
            <a:r>
              <a:rPr lang="en-US" altLang="zh-TW" sz="3600" b="1" dirty="0" smtClean="0"/>
              <a:t>-</a:t>
            </a:r>
            <a:r>
              <a:rPr lang="zh-TW" altLang="en-US" sz="2800" dirty="0" smtClean="0">
                <a:solidFill>
                  <a:srgbClr val="FF0000"/>
                </a:solidFill>
              </a:rPr>
              <a:t>學校人員參與程度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響應</a:t>
            </a:r>
            <a:r>
              <a:rPr lang="en-US" altLang="zh-TW" dirty="0" smtClean="0"/>
              <a:t>111</a:t>
            </a:r>
            <a:r>
              <a:rPr lang="zh-TW" altLang="en-US" dirty="0" smtClean="0"/>
              <a:t>年「</a:t>
            </a:r>
            <a:r>
              <a:rPr lang="en-US" altLang="zh-TW" dirty="0" smtClean="0"/>
              <a:t>221</a:t>
            </a:r>
            <a:r>
              <a:rPr lang="zh-TW" altLang="en-US" dirty="0" smtClean="0"/>
              <a:t>世界母語日」</a:t>
            </a:r>
            <a:endParaRPr lang="zh-TW" altLang="en-US" dirty="0"/>
          </a:p>
        </p:txBody>
      </p:sp>
      <p:pic>
        <p:nvPicPr>
          <p:cNvPr id="1026" name="Picture 2" descr="I:\110\110各類照片\1110223世界母語日\1781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48" y="2615979"/>
            <a:ext cx="3780581" cy="2836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:\110\110各類照片\1110223世界母語日\1781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202" y="2695492"/>
            <a:ext cx="3780580" cy="2836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5756" y="169682"/>
            <a:ext cx="7617918" cy="1036949"/>
          </a:xfrm>
        </p:spPr>
        <p:txBody>
          <a:bodyPr>
            <a:normAutofit/>
          </a:bodyPr>
          <a:lstStyle/>
          <a:p>
            <a:r>
              <a:rPr lang="zh-TW" altLang="en-US" sz="3600" b="1" dirty="0" smtClean="0">
                <a:solidFill>
                  <a:schemeClr val="tx1"/>
                </a:solidFill>
              </a:rPr>
              <a:t>行政運作</a:t>
            </a:r>
            <a:r>
              <a:rPr lang="en-US" altLang="zh-TW" sz="3600" b="1" dirty="0" smtClean="0"/>
              <a:t>-</a:t>
            </a:r>
            <a:r>
              <a:rPr lang="zh-TW" altLang="en-US" sz="2800" dirty="0" smtClean="0">
                <a:solidFill>
                  <a:srgbClr val="FF0000"/>
                </a:solidFill>
              </a:rPr>
              <a:t>學校人員參與程度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/>
              <a:t>教師研習</a:t>
            </a:r>
            <a:r>
              <a:rPr lang="en-US" altLang="zh-TW" b="1" dirty="0" smtClean="0"/>
              <a:t>-</a:t>
            </a:r>
            <a:r>
              <a:rPr lang="zh-TW" altLang="en-US" b="1" dirty="0" smtClean="0"/>
              <a:t>民族教育及文化回應教學</a:t>
            </a:r>
            <a:endParaRPr lang="zh-TW" altLang="en-US" b="1" dirty="0"/>
          </a:p>
        </p:txBody>
      </p:sp>
      <p:pic>
        <p:nvPicPr>
          <p:cNvPr id="1027" name="Picture 3" descr="I:\110\110各類照片\1110223世界母語日\178169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38150" y="2550886"/>
            <a:ext cx="7329862" cy="41230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5756" y="169682"/>
            <a:ext cx="7617918" cy="1036949"/>
          </a:xfrm>
        </p:spPr>
        <p:txBody>
          <a:bodyPr>
            <a:normAutofit/>
          </a:bodyPr>
          <a:lstStyle/>
          <a:p>
            <a:r>
              <a:rPr lang="zh-TW" altLang="en-US" sz="3600" b="1" i="1" dirty="0" smtClean="0">
                <a:solidFill>
                  <a:schemeClr val="tx1"/>
                </a:solidFill>
              </a:rPr>
              <a:t>活動規劃</a:t>
            </a:r>
            <a:r>
              <a:rPr lang="en-US" altLang="zh-TW" sz="3600" b="1" dirty="0" smtClean="0"/>
              <a:t>-</a:t>
            </a:r>
            <a:r>
              <a:rPr lang="zh-TW" altLang="en-US" sz="2800" dirty="0" smtClean="0">
                <a:solidFill>
                  <a:srgbClr val="FF0000"/>
                </a:solidFill>
              </a:rPr>
              <a:t>「臺灣母語日」活動安排與內容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一、晨間運動及打掃時間撥放母語歌曲</a:t>
            </a:r>
            <a:endParaRPr lang="en-US" altLang="zh-TW" dirty="0" smtClean="0"/>
          </a:p>
          <a:p>
            <a:r>
              <a:rPr lang="zh-TW" altLang="en-US" dirty="0"/>
              <a:t>二、母語課：秀姑巒溪阿美及布農族丹社直播共</a:t>
            </a:r>
            <a:r>
              <a:rPr lang="zh-TW" altLang="en-US" dirty="0" smtClean="0"/>
              <a:t>學</a:t>
            </a:r>
            <a:endParaRPr lang="en-US" altLang="zh-TW" dirty="0" smtClean="0"/>
          </a:p>
          <a:p>
            <a:r>
              <a:rPr lang="zh-TW" altLang="en-US" dirty="0"/>
              <a:t>三</a:t>
            </a:r>
            <a:r>
              <a:rPr lang="zh-TW" altLang="en-US" dirty="0" smtClean="0"/>
              <a:t>、校本課程教授阿美族及奇美部落相關文化</a:t>
            </a:r>
            <a:endParaRPr lang="en-US" altLang="zh-TW" dirty="0" smtClean="0"/>
          </a:p>
          <a:p>
            <a:r>
              <a:rPr lang="zh-TW" altLang="en-US" dirty="0"/>
              <a:t>四、母語情境</a:t>
            </a:r>
            <a:r>
              <a:rPr lang="zh-TW" altLang="en-US" dirty="0" smtClean="0"/>
              <a:t>建置</a:t>
            </a:r>
            <a:endParaRPr lang="en-US" altLang="zh-TW" dirty="0" smtClean="0"/>
          </a:p>
          <a:p>
            <a:r>
              <a:rPr lang="zh-TW" altLang="en-US" dirty="0"/>
              <a:t>五、母語單字詞競賽</a:t>
            </a:r>
            <a:r>
              <a:rPr lang="zh-TW" altLang="en-US" dirty="0" smtClean="0"/>
              <a:t>訓練</a:t>
            </a:r>
            <a:endParaRPr lang="en-US" altLang="zh-TW" dirty="0" smtClean="0"/>
          </a:p>
          <a:p>
            <a:r>
              <a:rPr lang="zh-TW" altLang="en-US" dirty="0"/>
              <a:t>六、藝文課教授母語</a:t>
            </a:r>
            <a:r>
              <a:rPr lang="zh-TW" altLang="en-US" dirty="0" smtClean="0"/>
              <a:t>歌舞</a:t>
            </a:r>
            <a:endParaRPr lang="en-US" altLang="zh-TW" dirty="0" smtClean="0"/>
          </a:p>
          <a:p>
            <a:r>
              <a:rPr lang="zh-TW" altLang="en-US" dirty="0"/>
              <a:t>七、參與社區活動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222691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1902" y="169682"/>
            <a:ext cx="7617918" cy="1036949"/>
          </a:xfrm>
        </p:spPr>
        <p:txBody>
          <a:bodyPr>
            <a:normAutofit/>
          </a:bodyPr>
          <a:lstStyle/>
          <a:p>
            <a:r>
              <a:rPr lang="zh-TW" altLang="en-US" sz="3600" b="1" i="1" dirty="0" smtClean="0">
                <a:solidFill>
                  <a:schemeClr val="tx1"/>
                </a:solidFill>
              </a:rPr>
              <a:t>活動規劃</a:t>
            </a:r>
            <a:r>
              <a:rPr lang="en-US" altLang="zh-TW" sz="3600" b="1" dirty="0" smtClean="0">
                <a:solidFill>
                  <a:schemeClr val="tx1"/>
                </a:solidFill>
              </a:rPr>
              <a:t>-</a:t>
            </a:r>
            <a:r>
              <a:rPr lang="zh-TW" altLang="en-US" sz="2800" dirty="0" smtClean="0">
                <a:solidFill>
                  <a:srgbClr val="FF0000"/>
                </a:solidFill>
              </a:rPr>
              <a:t>「臺灣母語日」活動成效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hlinkClick r:id="rId2"/>
              </a:rPr>
              <a:t>部落報佳音</a:t>
            </a:r>
            <a:endParaRPr lang="en-US" altLang="zh-TW" dirty="0" smtClean="0"/>
          </a:p>
          <a:p>
            <a:r>
              <a:rPr lang="zh-TW" altLang="en-US" dirty="0" smtClean="0">
                <a:hlinkClick r:id="rId3"/>
              </a:rPr>
              <a:t>親職教育暨母親節感恩活動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147673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157059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35480"/>
            <a:ext cx="8229600" cy="4389120"/>
          </a:xfrm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215756" y="169682"/>
            <a:ext cx="7617918" cy="1036949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lvl="0">
              <a:spcBef>
                <a:spcPct val="0"/>
              </a:spcBef>
            </a:pPr>
            <a:r>
              <a:rPr kumimoji="0" lang="zh-TW" altLang="en-US" sz="3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活動規劃</a:t>
            </a:r>
            <a:r>
              <a:rPr kumimoji="0" lang="en-US" altLang="zh-TW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「臺灣母語日」活動</a:t>
            </a:r>
            <a:r>
              <a:rPr lang="zh-TW" altLang="en-US" sz="28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成效</a:t>
            </a:r>
            <a:r>
              <a:rPr lang="en-US" altLang="zh-TW" sz="28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-</a:t>
            </a:r>
            <a:r>
              <a:rPr lang="zh-TW" altLang="en-US" sz="28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參加語文競賽阿美語朗讀</a:t>
            </a:r>
            <a:endParaRPr lang="zh-TW" altLang="en-US" sz="28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5756" y="169682"/>
            <a:ext cx="7617918" cy="1036949"/>
          </a:xfrm>
        </p:spPr>
        <p:txBody>
          <a:bodyPr>
            <a:normAutofit/>
          </a:bodyPr>
          <a:lstStyle/>
          <a:p>
            <a:r>
              <a:rPr lang="zh-TW" altLang="en-US" sz="3600" b="1" i="1" dirty="0" smtClean="0">
                <a:solidFill>
                  <a:schemeClr val="tx1"/>
                </a:solidFill>
              </a:rPr>
              <a:t>活動規劃</a:t>
            </a:r>
            <a:r>
              <a:rPr lang="en-US" altLang="zh-TW" sz="3600" b="1" dirty="0" smtClean="0"/>
              <a:t>-</a:t>
            </a:r>
            <a:r>
              <a:rPr lang="zh-TW" altLang="en-US" sz="2800" dirty="0" smtClean="0">
                <a:solidFill>
                  <a:srgbClr val="FF0000"/>
                </a:solidFill>
              </a:rPr>
              <a:t>社區資源結合運用</a:t>
            </a:r>
            <a:r>
              <a:rPr lang="en-US" altLang="zh-TW" sz="2800" dirty="0" smtClean="0">
                <a:solidFill>
                  <a:srgbClr val="FF0000"/>
                </a:solidFill>
              </a:rPr>
              <a:t>-</a:t>
            </a:r>
            <a:r>
              <a:rPr lang="zh-TW" altLang="en-US" sz="2800" dirty="0" smtClean="0">
                <a:solidFill>
                  <a:srgbClr val="FF0000"/>
                </a:solidFill>
              </a:rPr>
              <a:t>到社區報佳音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85" y="1430661"/>
            <a:ext cx="3530726" cy="2646850"/>
          </a:xfr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352" y="3589507"/>
            <a:ext cx="4221803" cy="28097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5457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20121223報佳音_211228_3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92" y="3952106"/>
            <a:ext cx="3625148" cy="2717635"/>
          </a:xfrm>
          <a:prstGeom prst="rect">
            <a:avLst/>
          </a:prstGeom>
        </p:spPr>
      </p:pic>
      <p:pic>
        <p:nvPicPr>
          <p:cNvPr id="6" name="圖片 5" descr="20121223報佳音_211228_3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058" y="3249584"/>
            <a:ext cx="4594730" cy="3444493"/>
          </a:xfrm>
          <a:prstGeom prst="rect">
            <a:avLst/>
          </a:prstGeom>
        </p:spPr>
      </p:pic>
      <p:pic>
        <p:nvPicPr>
          <p:cNvPr id="7" name="圖片 6" descr="20121223報佳音_211228_34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92" y="1850315"/>
            <a:ext cx="3856366" cy="2169206"/>
          </a:xfrm>
          <a:prstGeom prst="rect">
            <a:avLst/>
          </a:prstGeom>
        </p:spPr>
      </p:pic>
      <p:pic>
        <p:nvPicPr>
          <p:cNvPr id="8" name="圖片 7" descr="20121223報佳音_211228_37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411" y="212187"/>
            <a:ext cx="4875642" cy="2742548"/>
          </a:xfrm>
          <a:prstGeom prst="rect">
            <a:avLst/>
          </a:prstGeom>
        </p:spPr>
      </p:pic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215756" y="169682"/>
            <a:ext cx="7617918" cy="1682869"/>
          </a:xfrm>
        </p:spPr>
        <p:txBody>
          <a:bodyPr>
            <a:normAutofit/>
          </a:bodyPr>
          <a:lstStyle/>
          <a:p>
            <a:r>
              <a:rPr lang="zh-TW" altLang="en-US" sz="3600" b="1" i="1" dirty="0" smtClean="0">
                <a:solidFill>
                  <a:schemeClr val="tx1"/>
                </a:solidFill>
              </a:rPr>
              <a:t>活動規劃</a:t>
            </a:r>
            <a:r>
              <a:rPr lang="en-US" altLang="zh-TW" sz="3600" b="1" i="1" dirty="0" smtClean="0">
                <a:solidFill>
                  <a:schemeClr val="accent1"/>
                </a:solidFill>
              </a:rPr>
              <a:t/>
            </a:r>
            <a:br>
              <a:rPr lang="en-US" altLang="zh-TW" sz="3600" b="1" i="1" dirty="0" smtClean="0">
                <a:solidFill>
                  <a:schemeClr val="accent1"/>
                </a:solidFill>
              </a:rPr>
            </a:br>
            <a:r>
              <a:rPr lang="en-US" altLang="zh-TW" sz="3600" b="1" dirty="0" smtClean="0"/>
              <a:t>-</a:t>
            </a:r>
            <a:r>
              <a:rPr lang="zh-TW" altLang="en-US" sz="2800" dirty="0" smtClean="0">
                <a:solidFill>
                  <a:srgbClr val="FF0000"/>
                </a:solidFill>
              </a:rPr>
              <a:t>社區資源結合運用</a:t>
            </a:r>
            <a:r>
              <a:rPr lang="en-US" altLang="zh-TW" sz="2800" dirty="0" smtClean="0">
                <a:solidFill>
                  <a:srgbClr val="FF0000"/>
                </a:solidFill>
              </a:rPr>
              <a:t/>
            </a:r>
            <a:br>
              <a:rPr lang="en-US" altLang="zh-TW" sz="2800" dirty="0" smtClean="0">
                <a:solidFill>
                  <a:srgbClr val="FF0000"/>
                </a:solidFill>
              </a:rPr>
            </a:br>
            <a:r>
              <a:rPr lang="en-US" altLang="zh-TW" sz="2800" dirty="0" smtClean="0">
                <a:solidFill>
                  <a:srgbClr val="FF0000"/>
                </a:solidFill>
              </a:rPr>
              <a:t>-</a:t>
            </a:r>
            <a:r>
              <a:rPr lang="zh-TW" altLang="en-US" sz="2800" dirty="0" smtClean="0">
                <a:solidFill>
                  <a:srgbClr val="FF0000"/>
                </a:solidFill>
              </a:rPr>
              <a:t>到社區報佳音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奇美部落老幼共學20210414_210414_8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254" y="3020665"/>
            <a:ext cx="4745654" cy="3557635"/>
          </a:xfrm>
        </p:spPr>
      </p:pic>
      <p:pic>
        <p:nvPicPr>
          <p:cNvPr id="5" name="圖片 4" descr="奇美部落老幼共學20210414_210414_1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116" y="172122"/>
            <a:ext cx="4836661" cy="2721685"/>
          </a:xfrm>
          <a:prstGeom prst="rect">
            <a:avLst/>
          </a:prstGeom>
        </p:spPr>
      </p:pic>
      <p:pic>
        <p:nvPicPr>
          <p:cNvPr id="6" name="圖片 5" descr="奇美部落老幼共學20210414_210414_18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87445"/>
            <a:ext cx="4104100" cy="3076687"/>
          </a:xfrm>
          <a:prstGeom prst="rect">
            <a:avLst/>
          </a:prstGeom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215756" y="169682"/>
            <a:ext cx="7617918" cy="1742245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b="1" i="1" dirty="0" smtClean="0">
                <a:solidFill>
                  <a:schemeClr val="tx1"/>
                </a:solidFill>
              </a:rPr>
              <a:t>活動規劃</a:t>
            </a:r>
            <a:endParaRPr lang="en-US" altLang="zh-TW" sz="3600" b="1" i="1" dirty="0" smtClean="0">
              <a:solidFill>
                <a:schemeClr val="tx1"/>
              </a:solidFill>
            </a:endParaRPr>
          </a:p>
          <a:p>
            <a:r>
              <a:rPr lang="en-US" altLang="zh-TW" sz="3600" b="1" dirty="0" smtClean="0"/>
              <a:t>-</a:t>
            </a:r>
            <a:r>
              <a:rPr lang="zh-TW" altLang="en-US" sz="2800" dirty="0" smtClean="0">
                <a:solidFill>
                  <a:srgbClr val="FF0000"/>
                </a:solidFill>
              </a:rPr>
              <a:t>社區資源結合運用</a:t>
            </a:r>
            <a:endParaRPr lang="en-US" altLang="zh-TW" sz="2800" dirty="0" smtClean="0">
              <a:solidFill>
                <a:srgbClr val="FF0000"/>
              </a:solidFill>
            </a:endParaRPr>
          </a:p>
          <a:p>
            <a:r>
              <a:rPr lang="en-US" altLang="zh-TW" sz="2800" dirty="0" smtClean="0">
                <a:solidFill>
                  <a:srgbClr val="FF0000"/>
                </a:solidFill>
              </a:rPr>
              <a:t>-</a:t>
            </a:r>
            <a:r>
              <a:rPr lang="zh-TW" altLang="en-US" sz="2800" dirty="0" smtClean="0">
                <a:solidFill>
                  <a:srgbClr val="FF0000"/>
                </a:solidFill>
              </a:rPr>
              <a:t>奇美文健站老幼共學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xmlns="" id="{4C58BF51-0FCE-4BEE-BE6F-FF5F94AC7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058" y="512417"/>
            <a:ext cx="7858180" cy="78581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學校基本資料</a:t>
            </a:r>
            <a:endParaRPr lang="zh-TW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5" name="文字方塊 5"/>
          <p:cNvSpPr txBox="1">
            <a:spLocks noChangeArrowheads="1"/>
          </p:cNvSpPr>
          <p:nvPr/>
        </p:nvSpPr>
        <p:spPr bwMode="auto">
          <a:xfrm>
            <a:off x="405352" y="5872898"/>
            <a:ext cx="84275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u="sng" dirty="0" smtClean="0">
                <a:solidFill>
                  <a:srgbClr val="0000FF"/>
                </a:solidFill>
              </a:rPr>
              <a:t>奇美地理位置</a:t>
            </a:r>
            <a:r>
              <a:rPr lang="en-US" altLang="zh-TW" sz="3200" u="sng" dirty="0" smtClean="0">
                <a:solidFill>
                  <a:srgbClr val="0000FF"/>
                </a:solidFill>
              </a:rPr>
              <a:t>-</a:t>
            </a:r>
            <a:r>
              <a:rPr lang="zh-TW" altLang="zh-TW" sz="3200" u="sng" dirty="0" smtClean="0">
                <a:solidFill>
                  <a:srgbClr val="0000FF"/>
                </a:solidFill>
              </a:rPr>
              <a:t>海岸山脈瑞港公路</a:t>
            </a:r>
            <a:r>
              <a:rPr lang="en-US" altLang="zh-TW" sz="3200" u="sng" dirty="0" smtClean="0">
                <a:solidFill>
                  <a:srgbClr val="0000FF"/>
                </a:solidFill>
              </a:rPr>
              <a:t>(</a:t>
            </a:r>
            <a:r>
              <a:rPr lang="zh-TW" altLang="zh-TW" sz="3200" u="sng" dirty="0" smtClean="0">
                <a:solidFill>
                  <a:srgbClr val="0000FF"/>
                </a:solidFill>
              </a:rPr>
              <a:t>花</a:t>
            </a:r>
            <a:r>
              <a:rPr lang="en-US" altLang="zh-TW" sz="3200" u="sng" dirty="0" smtClean="0">
                <a:solidFill>
                  <a:srgbClr val="0000FF"/>
                </a:solidFill>
              </a:rPr>
              <a:t>64</a:t>
            </a:r>
            <a:r>
              <a:rPr lang="zh-TW" altLang="zh-TW" sz="3200" u="sng" dirty="0" smtClean="0">
                <a:solidFill>
                  <a:srgbClr val="0000FF"/>
                </a:solidFill>
              </a:rPr>
              <a:t>線</a:t>
            </a:r>
            <a:r>
              <a:rPr lang="en-US" altLang="zh-TW" sz="3200" u="sng" dirty="0" smtClean="0">
                <a:solidFill>
                  <a:srgbClr val="0000FF"/>
                </a:solidFill>
              </a:rPr>
              <a:t>)</a:t>
            </a:r>
            <a:r>
              <a:rPr lang="zh-TW" altLang="zh-TW" sz="3200" u="sng" dirty="0" smtClean="0">
                <a:solidFill>
                  <a:srgbClr val="0000FF"/>
                </a:solidFill>
              </a:rPr>
              <a:t>中段</a:t>
            </a:r>
            <a:endParaRPr lang="en-US" altLang="zh-TW" sz="3200" u="sng" dirty="0">
              <a:solidFill>
                <a:srgbClr val="0000FF"/>
              </a:solidFill>
            </a:endParaRPr>
          </a:p>
        </p:txBody>
      </p:sp>
      <p:pic>
        <p:nvPicPr>
          <p:cNvPr id="6" name="內容版面配置區 5" descr="奇美地圖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041" y="1246254"/>
            <a:ext cx="7931150" cy="4832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51" y="2069559"/>
            <a:ext cx="3305668" cy="2479251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454" y="2069559"/>
            <a:ext cx="3686783" cy="276508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110" y="4044275"/>
            <a:ext cx="3375496" cy="2531622"/>
          </a:xfrm>
          <a:prstGeom prst="rect">
            <a:avLst/>
          </a:prstGeom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215756" y="169682"/>
            <a:ext cx="7617918" cy="1036949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b="1" i="1" dirty="0" smtClean="0">
                <a:solidFill>
                  <a:schemeClr val="tx1"/>
                </a:solidFill>
              </a:rPr>
              <a:t>活動規劃</a:t>
            </a:r>
            <a:r>
              <a:rPr lang="en-US" altLang="zh-TW" sz="3600" b="1" dirty="0" smtClean="0"/>
              <a:t>-</a:t>
            </a:r>
            <a:r>
              <a:rPr lang="zh-TW" altLang="en-US" sz="2800" dirty="0" smtClean="0">
                <a:solidFill>
                  <a:srgbClr val="FF0000"/>
                </a:solidFill>
              </a:rPr>
              <a:t>社區資源結合運用</a:t>
            </a:r>
            <a:r>
              <a:rPr lang="en-US" altLang="zh-TW" sz="2800" dirty="0" smtClean="0">
                <a:solidFill>
                  <a:srgbClr val="FF0000"/>
                </a:solidFill>
              </a:rPr>
              <a:t>-</a:t>
            </a:r>
            <a:r>
              <a:rPr lang="zh-TW" altLang="en-US" sz="2800" dirty="0" smtClean="0">
                <a:solidFill>
                  <a:srgbClr val="FF0000"/>
                </a:solidFill>
              </a:rPr>
              <a:t>奇美文健站老幼共學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6882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5756" y="169682"/>
            <a:ext cx="7617918" cy="1036949"/>
          </a:xfrm>
        </p:spPr>
        <p:txBody>
          <a:bodyPr>
            <a:normAutofit/>
          </a:bodyPr>
          <a:lstStyle/>
          <a:p>
            <a:r>
              <a:rPr lang="zh-TW" altLang="en-US" sz="3600" b="1" dirty="0" smtClean="0">
                <a:solidFill>
                  <a:schemeClr val="tx1"/>
                </a:solidFill>
              </a:rPr>
              <a:t>情境營造</a:t>
            </a:r>
            <a:r>
              <a:rPr lang="en-US" altLang="zh-TW" sz="3600" b="1" dirty="0" smtClean="0"/>
              <a:t>-</a:t>
            </a:r>
            <a:r>
              <a:rPr lang="zh-TW" altLang="en-US" sz="2800" dirty="0" smtClean="0">
                <a:solidFill>
                  <a:srgbClr val="FF0000"/>
                </a:solidFill>
              </a:rPr>
              <a:t>情境佈置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76655" y="1299415"/>
            <a:ext cx="2850204" cy="2020698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859169" y="1299415"/>
            <a:ext cx="5109734" cy="256014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307562" y="3565960"/>
            <a:ext cx="4287792" cy="31210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8504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5756" y="169682"/>
            <a:ext cx="7617918" cy="1036949"/>
          </a:xfrm>
        </p:spPr>
        <p:txBody>
          <a:bodyPr>
            <a:normAutofit/>
          </a:bodyPr>
          <a:lstStyle/>
          <a:p>
            <a:r>
              <a:rPr lang="zh-TW" altLang="en-US" sz="3600" b="1" dirty="0" smtClean="0">
                <a:solidFill>
                  <a:schemeClr val="tx1"/>
                </a:solidFill>
              </a:rPr>
              <a:t>情境營造</a:t>
            </a:r>
            <a:r>
              <a:rPr lang="en-US" altLang="zh-TW" sz="3600" b="1" dirty="0" smtClean="0"/>
              <a:t>-</a:t>
            </a:r>
            <a:r>
              <a:rPr lang="zh-TW" altLang="en-US" sz="2800" dirty="0" smtClean="0">
                <a:solidFill>
                  <a:srgbClr val="FF0000"/>
                </a:solidFill>
              </a:rPr>
              <a:t>社團活動</a:t>
            </a:r>
            <a:r>
              <a:rPr lang="en-US" altLang="zh-TW" sz="2800" dirty="0" smtClean="0">
                <a:solidFill>
                  <a:srgbClr val="FF0000"/>
                </a:solidFill>
              </a:rPr>
              <a:t>-</a:t>
            </a:r>
            <a:r>
              <a:rPr lang="zh-TW" altLang="en-US" sz="2800" dirty="0" smtClean="0">
                <a:solidFill>
                  <a:srgbClr val="FF0000"/>
                </a:solidFill>
              </a:rPr>
              <a:t>奇美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wawa</a:t>
            </a:r>
            <a:r>
              <a:rPr lang="zh-TW" altLang="en-US" sz="2800" dirty="0" smtClean="0">
                <a:solidFill>
                  <a:srgbClr val="FF0000"/>
                </a:solidFill>
              </a:rPr>
              <a:t>樂舞社團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426" y="2882066"/>
            <a:ext cx="5301574" cy="3974387"/>
          </a:xfrm>
          <a:prstGeom prst="rect">
            <a:avLst/>
          </a:prstGeom>
        </p:spPr>
      </p:pic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36" y="1555257"/>
            <a:ext cx="4420663" cy="3314002"/>
          </a:xfrm>
        </p:spPr>
      </p:pic>
    </p:spTree>
    <p:extLst>
      <p:ext uri="{BB962C8B-B14F-4D97-AF65-F5344CB8AC3E}">
        <p14:creationId xmlns="" xmlns:p14="http://schemas.microsoft.com/office/powerpoint/2010/main" val="322902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 descr="國泰寒冬送暖活動.jpg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636" y="1935163"/>
            <a:ext cx="6642727" cy="4389437"/>
          </a:xfrm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215756" y="169682"/>
            <a:ext cx="7617918" cy="1036949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lvl="0">
              <a:spcBef>
                <a:spcPct val="0"/>
              </a:spcBef>
            </a:pP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情境營造</a:t>
            </a:r>
            <a:r>
              <a:rPr kumimoji="0" lang="en-US" altLang="zh-TW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社團活動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</a:t>
            </a:r>
            <a:r>
              <a:rPr lang="zh-TW" altLang="en-US" sz="28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國泰寒冬送暖活動</a:t>
            </a:r>
            <a:endParaRPr lang="zh-TW" altLang="en-US" sz="28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5756" y="169682"/>
            <a:ext cx="7617918" cy="1036949"/>
          </a:xfrm>
        </p:spPr>
        <p:txBody>
          <a:bodyPr>
            <a:normAutofit/>
          </a:bodyPr>
          <a:lstStyle/>
          <a:p>
            <a:r>
              <a:rPr lang="zh-TW" altLang="en-US" sz="3600" b="1" dirty="0" smtClean="0">
                <a:solidFill>
                  <a:schemeClr val="tx1"/>
                </a:solidFill>
              </a:rPr>
              <a:t>情境營造</a:t>
            </a:r>
            <a:r>
              <a:rPr lang="en-US" altLang="zh-TW" sz="3600" b="1" dirty="0" smtClean="0">
                <a:solidFill>
                  <a:schemeClr val="tx1"/>
                </a:solidFill>
              </a:rPr>
              <a:t>-</a:t>
            </a:r>
            <a:r>
              <a:rPr lang="zh-TW" altLang="en-US" sz="2800" dirty="0" smtClean="0">
                <a:solidFill>
                  <a:srgbClr val="FF0000"/>
                </a:solidFill>
              </a:rPr>
              <a:t>廣播製作</a:t>
            </a:r>
            <a:r>
              <a:rPr lang="en-US" altLang="zh-TW" sz="2800" dirty="0" smtClean="0">
                <a:solidFill>
                  <a:srgbClr val="FF0000"/>
                </a:solidFill>
              </a:rPr>
              <a:t>-</a:t>
            </a:r>
            <a:r>
              <a:rPr lang="zh-TW" altLang="en-US" sz="2800" dirty="0" smtClean="0">
                <a:solidFill>
                  <a:srgbClr val="FF0000"/>
                </a:solidFill>
              </a:rPr>
              <a:t>自製動畫學族語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pic>
        <p:nvPicPr>
          <p:cNvPr id="4" name="內容版面配置區 3" descr="u pangcah kami.jpg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87" y="1962944"/>
            <a:ext cx="6143625" cy="4333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5756" y="169682"/>
            <a:ext cx="7617918" cy="1036949"/>
          </a:xfrm>
        </p:spPr>
        <p:txBody>
          <a:bodyPr>
            <a:normAutofit/>
          </a:bodyPr>
          <a:lstStyle/>
          <a:p>
            <a:r>
              <a:rPr lang="zh-TW" altLang="en-US" sz="3600" b="1" dirty="0" smtClean="0">
                <a:solidFill>
                  <a:schemeClr val="tx1"/>
                </a:solidFill>
              </a:rPr>
              <a:t>情境營造</a:t>
            </a:r>
            <a:r>
              <a:rPr lang="en-US" altLang="zh-TW" sz="3600" b="1" dirty="0" smtClean="0"/>
              <a:t>-</a:t>
            </a:r>
            <a:r>
              <a:rPr lang="zh-TW" altLang="en-US" sz="2800" dirty="0" smtClean="0">
                <a:solidFill>
                  <a:srgbClr val="FF0000"/>
                </a:solidFill>
              </a:rPr>
              <a:t>廣播製作</a:t>
            </a:r>
            <a:r>
              <a:rPr lang="en-US" altLang="zh-TW" sz="2800" dirty="0" smtClean="0">
                <a:solidFill>
                  <a:srgbClr val="FF0000"/>
                </a:solidFill>
              </a:rPr>
              <a:t>-</a:t>
            </a:r>
            <a:r>
              <a:rPr lang="zh-TW" altLang="en-US" sz="2800" dirty="0" smtClean="0">
                <a:solidFill>
                  <a:srgbClr val="FF0000"/>
                </a:solidFill>
              </a:rPr>
              <a:t>瑞穗衛生所長照</a:t>
            </a:r>
            <a:r>
              <a:rPr lang="en-US" altLang="zh-TW" sz="2800" dirty="0" smtClean="0">
                <a:solidFill>
                  <a:srgbClr val="FF0000"/>
                </a:solidFill>
              </a:rPr>
              <a:t>2.0</a:t>
            </a:r>
            <a:r>
              <a:rPr lang="zh-TW" altLang="en-US" sz="2800" dirty="0" smtClean="0">
                <a:solidFill>
                  <a:srgbClr val="FF0000"/>
                </a:solidFill>
              </a:rPr>
              <a:t>失智宣導短片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pic>
        <p:nvPicPr>
          <p:cNvPr id="4" name="內容版面配置區 3" descr="長照宣導短片.jpg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973" y="1935163"/>
            <a:ext cx="654605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夏日樂學-牆面彩繪_211025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7526" y="1196024"/>
            <a:ext cx="7552707" cy="5661976"/>
          </a:xfrm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215756" y="169682"/>
            <a:ext cx="7617918" cy="1036949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lvl="0">
              <a:spcBef>
                <a:spcPct val="0"/>
              </a:spcBef>
            </a:pPr>
            <a:r>
              <a:rPr lang="zh-TW" altLang="en-US" sz="3600" b="1" dirty="0" smtClean="0">
                <a:latin typeface="+mj-lt"/>
                <a:ea typeface="+mj-ea"/>
                <a:cs typeface="+mj-cs"/>
              </a:rPr>
              <a:t>夏日樂學</a:t>
            </a:r>
            <a:r>
              <a:rPr lang="en-US" altLang="zh-TW" sz="3600" b="1" dirty="0" smtClean="0">
                <a:latin typeface="+mj-lt"/>
                <a:ea typeface="+mj-ea"/>
                <a:cs typeface="+mj-cs"/>
              </a:rPr>
              <a:t>-</a:t>
            </a:r>
            <a:r>
              <a:rPr lang="zh-TW" altLang="en-US" sz="2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牆面彩繪</a:t>
            </a:r>
            <a:endParaRPr lang="zh-TW" altLang="en-US" sz="24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圖片 5" descr="夏日樂學-牆面彩繪_211025_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130" y="1469615"/>
            <a:ext cx="3348842" cy="2510499"/>
          </a:xfrm>
          <a:prstGeom prst="rect">
            <a:avLst/>
          </a:prstGeom>
        </p:spPr>
      </p:pic>
      <p:pic>
        <p:nvPicPr>
          <p:cNvPr id="7" name="圖片 6" descr="夏日樂學-牆面彩繪_211025_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85163" y="1591293"/>
            <a:ext cx="2940581" cy="22044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215756" y="169682"/>
            <a:ext cx="7617918" cy="1036949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lvl="0">
              <a:spcBef>
                <a:spcPct val="0"/>
              </a:spcBef>
            </a:pPr>
            <a:r>
              <a:rPr lang="zh-TW" altLang="en-US" sz="3600" b="1" dirty="0" smtClean="0">
                <a:latin typeface="+mj-lt"/>
                <a:ea typeface="+mj-ea"/>
                <a:cs typeface="+mj-cs"/>
              </a:rPr>
              <a:t>藝術深耕</a:t>
            </a:r>
            <a:r>
              <a:rPr lang="en-US" altLang="zh-TW" sz="3600" b="1" dirty="0" smtClean="0">
                <a:latin typeface="+mj-lt"/>
                <a:ea typeface="+mj-ea"/>
                <a:cs typeface="+mj-cs"/>
              </a:rPr>
              <a:t>-</a:t>
            </a:r>
            <a:r>
              <a:rPr lang="zh-TW" altLang="en-US" sz="2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阿美族傳統樂器竹鐘製作</a:t>
            </a:r>
            <a:endParaRPr lang="zh-TW" altLang="en-US" sz="3600" b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I:\110\110藝術深耕\教學照片\110.11.16竹鐘製作\20211116_0925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749" y="1335818"/>
            <a:ext cx="3030400" cy="2272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I:\110\110藝術深耕\教學照片\110.11.16竹鐘製作\20211116_1036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23" y="3739377"/>
            <a:ext cx="2999281" cy="22494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:\110\110藝術深耕\教學照片\110.11.16竹鐘製作\20211116_1130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207" y="1307914"/>
            <a:ext cx="3451058" cy="46014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5756" y="169682"/>
            <a:ext cx="7617918" cy="1036949"/>
          </a:xfrm>
        </p:spPr>
        <p:txBody>
          <a:bodyPr>
            <a:normAutofit/>
          </a:bodyPr>
          <a:lstStyle/>
          <a:p>
            <a:pPr lvl="0"/>
            <a:r>
              <a:rPr lang="zh-TW" altLang="en-US" sz="3600" b="1" dirty="0" smtClean="0"/>
              <a:t>教育優先區</a:t>
            </a:r>
            <a:r>
              <a:rPr lang="en-US" altLang="zh-TW" sz="3600" dirty="0" smtClean="0"/>
              <a:t>-</a:t>
            </a:r>
            <a:r>
              <a:rPr lang="zh-TW" altLang="en-US" sz="3600" b="1" dirty="0" smtClean="0">
                <a:solidFill>
                  <a:srgbClr val="00B050"/>
                </a:solidFill>
              </a:rPr>
              <a:t>傳統射箭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pic>
        <p:nvPicPr>
          <p:cNvPr id="7" name="圖片 6" descr="8506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46" y="1215615"/>
            <a:ext cx="2126003" cy="2834032"/>
          </a:xfrm>
          <a:prstGeom prst="rect">
            <a:avLst/>
          </a:prstGeom>
        </p:spPr>
      </p:pic>
      <p:pic>
        <p:nvPicPr>
          <p:cNvPr id="8" name="圖片 7" descr="8507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08" y="4136315"/>
            <a:ext cx="3090334" cy="2318274"/>
          </a:xfrm>
          <a:prstGeom prst="rect">
            <a:avLst/>
          </a:prstGeom>
        </p:spPr>
      </p:pic>
      <p:pic>
        <p:nvPicPr>
          <p:cNvPr id="9" name="圖片 8" descr="315547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624" y="1635163"/>
            <a:ext cx="5622664" cy="42169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215756" y="169682"/>
            <a:ext cx="7617918" cy="1036949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教育優先區</a:t>
            </a:r>
            <a:r>
              <a:rPr kumimoji="0" lang="en-US" altLang="zh-TW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</a:t>
            </a: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傳統編織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D:\奇美國小\教導主任\110學年度\本土語輔導團訪視\LINE_ALBUM_20220212簡易編織_220216_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698" y="1181107"/>
            <a:ext cx="2491541" cy="33235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奇美國小\教導主任\110學年度\本土語輔導團訪視\LINE_ALBUM_20220212簡易編織_220216_2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46451" y="1206631"/>
            <a:ext cx="2932676" cy="32725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奇美國小\教導主任\110學年度\本土語輔導團訪視\LINE_ALBUM_20220305編織_220312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182" y="4479138"/>
            <a:ext cx="4400547" cy="21262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xmlns="" id="{4C58BF51-0FCE-4BEE-BE6F-FF5F94AC7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058" y="512417"/>
            <a:ext cx="7858180" cy="78581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學校基本資料</a:t>
            </a:r>
            <a:endParaRPr lang="zh-TW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39659813"/>
              </p:ext>
            </p:extLst>
          </p:nvPr>
        </p:nvGraphicFramePr>
        <p:xfrm>
          <a:off x="207391" y="1251585"/>
          <a:ext cx="8776354" cy="514163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06153"/>
                <a:gridCol w="3408007"/>
                <a:gridCol w="717753"/>
                <a:gridCol w="4344441"/>
              </a:tblGrid>
              <a:tr h="531890"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>
                          <a:latin typeface="+mj-ea"/>
                          <a:ea typeface="+mj-ea"/>
                        </a:rPr>
                        <a:t>1</a:t>
                      </a:r>
                      <a:endParaRPr lang="zh-TW" sz="2000" dirty="0">
                        <a:latin typeface="+mj-ea"/>
                        <a:ea typeface="+mj-ea"/>
                      </a:endParaRPr>
                    </a:p>
                  </a:txBody>
                  <a:tcPr marL="36120" marR="36120" marT="36120" marB="3612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zh-TW" sz="2000" kern="1200" dirty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全校班級數</a:t>
                      </a:r>
                    </a:p>
                  </a:txBody>
                  <a:tcPr marL="36120" marR="36120" marT="36120" marB="3612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altLang="zh-TW" sz="2400" smtClean="0">
                          <a:latin typeface="+mj-ea"/>
                          <a:ea typeface="+mj-ea"/>
                        </a:rPr>
                        <a:t>6</a:t>
                      </a:r>
                      <a:endParaRPr lang="zh-TW" sz="2400" dirty="0">
                        <a:latin typeface="+mj-ea"/>
                        <a:ea typeface="+mj-ea"/>
                      </a:endParaRPr>
                    </a:p>
                  </a:txBody>
                  <a:tcPr marL="36120" marR="36120" marT="36120" marB="3612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zh-TW" sz="2000" kern="1200" dirty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36120" marR="36120" marT="36120" marB="36120" anchor="ctr"/>
                </a:tc>
              </a:tr>
              <a:tr h="531890"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>
                          <a:latin typeface="+mj-ea"/>
                          <a:ea typeface="+mj-ea"/>
                        </a:rPr>
                        <a:t>2</a:t>
                      </a:r>
                      <a:endParaRPr lang="zh-TW" sz="2000" dirty="0">
                        <a:latin typeface="+mj-ea"/>
                        <a:ea typeface="+mj-ea"/>
                      </a:endParaRPr>
                    </a:p>
                  </a:txBody>
                  <a:tcPr marL="36120" marR="36120" marT="36120" marB="3612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zh-TW" sz="2000" kern="1200" dirty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附設幼稚園班級數</a:t>
                      </a:r>
                    </a:p>
                  </a:txBody>
                  <a:tcPr marL="36120" marR="36120" marT="36120" marB="3612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altLang="zh-TW" sz="2400" dirty="0" smtClean="0">
                          <a:latin typeface="+mj-ea"/>
                          <a:ea typeface="+mj-ea"/>
                        </a:rPr>
                        <a:t>1</a:t>
                      </a:r>
                      <a:endParaRPr lang="zh-TW" sz="2400" dirty="0">
                        <a:latin typeface="+mj-ea"/>
                        <a:ea typeface="+mj-ea"/>
                      </a:endParaRPr>
                    </a:p>
                  </a:txBody>
                  <a:tcPr marL="36120" marR="36120" marT="36120" marB="3612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zh-TW" sz="20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申請</a:t>
                      </a:r>
                      <a:r>
                        <a:rPr kumimoji="0" lang="zh-TW" altLang="en-US" sz="20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原民會</a:t>
                      </a:r>
                      <a:r>
                        <a:rPr kumimoji="0" lang="zh-TW" sz="20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經費</a:t>
                      </a:r>
                      <a:r>
                        <a:rPr kumimoji="0" lang="zh-TW" altLang="en-US" sz="20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辦理</a:t>
                      </a:r>
                      <a:r>
                        <a:rPr kumimoji="0" lang="zh-TW" altLang="en-US" sz="2000" kern="12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+mn-cs"/>
                        </a:rPr>
                        <a:t>族語沉浸式教學</a:t>
                      </a:r>
                      <a:endParaRPr kumimoji="0" lang="zh-TW" sz="2000" kern="1200" dirty="0">
                        <a:solidFill>
                          <a:srgbClr val="FF0000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36120" marR="36120" marT="36120" marB="36120" anchor="ctr"/>
                </a:tc>
              </a:tr>
              <a:tr h="513805">
                <a:tc>
                  <a:txBody>
                    <a:bodyPr/>
                    <a:lstStyle/>
                    <a:p>
                      <a:pPr algn="ctr" rtl="0"/>
                      <a:r>
                        <a:rPr lang="en-US" sz="2000">
                          <a:latin typeface="+mj-ea"/>
                          <a:ea typeface="+mj-ea"/>
                        </a:rPr>
                        <a:t>3</a:t>
                      </a:r>
                      <a:endParaRPr lang="zh-TW" sz="2000">
                        <a:latin typeface="+mj-ea"/>
                        <a:ea typeface="+mj-ea"/>
                      </a:endParaRPr>
                    </a:p>
                  </a:txBody>
                  <a:tcPr marL="36120" marR="36120" marT="36120" marB="3612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zh-TW" sz="2000" kern="1200" dirty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全校學生數</a:t>
                      </a:r>
                    </a:p>
                  </a:txBody>
                  <a:tcPr marL="36120" marR="36120" marT="36120" marB="3612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altLang="zh-TW" sz="2400" dirty="0" smtClean="0">
                          <a:latin typeface="+mj-ea"/>
                          <a:ea typeface="+mj-ea"/>
                        </a:rPr>
                        <a:t>12</a:t>
                      </a:r>
                      <a:endParaRPr lang="zh-TW" sz="2400" dirty="0">
                        <a:latin typeface="+mj-ea"/>
                        <a:ea typeface="+mj-ea"/>
                      </a:endParaRPr>
                    </a:p>
                  </a:txBody>
                  <a:tcPr marL="36120" marR="36120" marT="36120" marB="3612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zh-TW" sz="20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閩</a:t>
                      </a:r>
                      <a:r>
                        <a:rPr kumimoji="0" lang="en-US" altLang="zh-TW" sz="20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2</a:t>
                      </a:r>
                      <a:r>
                        <a:rPr kumimoji="0" lang="zh-TW" sz="20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人 </a:t>
                      </a:r>
                      <a:r>
                        <a:rPr kumimoji="0" lang="en-US" altLang="zh-TW" sz="20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  </a:t>
                      </a:r>
                      <a:r>
                        <a:rPr kumimoji="0" lang="zh-TW" sz="20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原</a:t>
                      </a:r>
                      <a:r>
                        <a:rPr kumimoji="0" lang="en-US" altLang="zh-TW" sz="20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10</a:t>
                      </a:r>
                      <a:r>
                        <a:rPr kumimoji="0" lang="zh-TW" sz="20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人</a:t>
                      </a:r>
                      <a:endParaRPr kumimoji="0" lang="zh-TW" sz="2000" kern="1200" dirty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36120" marR="36120" marT="36120" marB="36120" anchor="ctr"/>
                </a:tc>
              </a:tr>
              <a:tr h="531890"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>
                          <a:latin typeface="+mj-ea"/>
                          <a:ea typeface="+mj-ea"/>
                        </a:rPr>
                        <a:t>4</a:t>
                      </a:r>
                      <a:endParaRPr lang="zh-TW" sz="2000" dirty="0">
                        <a:latin typeface="+mj-ea"/>
                        <a:ea typeface="+mj-ea"/>
                      </a:endParaRPr>
                    </a:p>
                  </a:txBody>
                  <a:tcPr marL="36120" marR="36120" marT="36120" marB="3612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zh-TW" sz="2000" kern="1200" dirty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全校教師數</a:t>
                      </a:r>
                      <a:r>
                        <a:rPr kumimoji="0" lang="en-US" sz="2000" kern="1200" dirty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(</a:t>
                      </a:r>
                      <a:r>
                        <a:rPr kumimoji="0" lang="zh-TW" sz="2000" kern="1200" dirty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含代理代課</a:t>
                      </a:r>
                      <a:r>
                        <a:rPr kumimoji="0" lang="en-US" sz="2000" kern="1200" dirty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)</a:t>
                      </a:r>
                      <a:endParaRPr kumimoji="0" lang="zh-TW" sz="2000" kern="1200" dirty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36120" marR="36120" marT="36120" marB="3612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altLang="zh-TW" sz="2400" dirty="0" smtClean="0">
                          <a:latin typeface="+mj-ea"/>
                          <a:ea typeface="+mj-ea"/>
                        </a:rPr>
                        <a:t>11</a:t>
                      </a:r>
                      <a:endParaRPr lang="zh-TW" sz="2400" dirty="0">
                        <a:latin typeface="+mj-ea"/>
                        <a:ea typeface="+mj-ea"/>
                      </a:endParaRPr>
                    </a:p>
                  </a:txBody>
                  <a:tcPr marL="36120" marR="36120" marT="36120" marB="3612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zh-TW" sz="2000" kern="1200" dirty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/>
                      </a:r>
                      <a:br>
                        <a:rPr kumimoji="0" lang="zh-TW" sz="2000" kern="1200" dirty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</a:br>
                      <a:endParaRPr kumimoji="0" lang="zh-TW" sz="2000" kern="1200" dirty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36120" marR="36120" marT="36120" marB="36120" anchor="ctr"/>
                </a:tc>
              </a:tr>
              <a:tr h="531890"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>
                          <a:latin typeface="+mj-ea"/>
                          <a:ea typeface="+mj-ea"/>
                        </a:rPr>
                        <a:t>5</a:t>
                      </a:r>
                      <a:endParaRPr lang="zh-TW" sz="2000" dirty="0">
                        <a:latin typeface="+mj-ea"/>
                        <a:ea typeface="+mj-ea"/>
                      </a:endParaRPr>
                    </a:p>
                  </a:txBody>
                  <a:tcPr marL="36120" marR="36120" marT="36120" marB="3612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zh-TW" sz="2000" kern="1200" dirty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實際擔任本土語文教學之現職教師數</a:t>
                      </a:r>
                    </a:p>
                  </a:txBody>
                  <a:tcPr marL="36120" marR="36120" marT="36120" marB="3612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altLang="zh-TW" sz="2400" dirty="0" smtClean="0">
                          <a:latin typeface="+mj-ea"/>
                          <a:ea typeface="+mj-ea"/>
                        </a:rPr>
                        <a:t>0</a:t>
                      </a:r>
                      <a:endParaRPr lang="zh-TW" sz="2400" dirty="0">
                        <a:latin typeface="+mj-ea"/>
                        <a:ea typeface="+mj-ea"/>
                      </a:endParaRPr>
                    </a:p>
                  </a:txBody>
                  <a:tcPr marL="36120" marR="36120" marT="36120" marB="3612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zh-TW" sz="2000" kern="1200" dirty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36120" marR="36120" marT="36120" marB="36120" anchor="ctr"/>
                </a:tc>
              </a:tr>
              <a:tr h="531890"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>
                          <a:latin typeface="+mj-ea"/>
                          <a:ea typeface="+mj-ea"/>
                        </a:rPr>
                        <a:t>6</a:t>
                      </a:r>
                      <a:endParaRPr lang="zh-TW" sz="2000" dirty="0">
                        <a:latin typeface="+mj-ea"/>
                        <a:ea typeface="+mj-ea"/>
                      </a:endParaRPr>
                    </a:p>
                  </a:txBody>
                  <a:tcPr marL="36120" marR="36120" marT="36120" marB="3612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zh-TW" sz="2000" kern="1200" dirty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本土語文支援人員數</a:t>
                      </a:r>
                    </a:p>
                  </a:txBody>
                  <a:tcPr marL="36120" marR="36120" marT="36120" marB="3612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altLang="zh-TW" sz="2400" dirty="0" smtClean="0">
                          <a:latin typeface="+mj-ea"/>
                          <a:ea typeface="+mj-ea"/>
                        </a:rPr>
                        <a:t>1</a:t>
                      </a:r>
                      <a:endParaRPr lang="zh-TW" sz="2400" dirty="0">
                        <a:latin typeface="+mj-ea"/>
                        <a:ea typeface="+mj-ea"/>
                      </a:endParaRPr>
                    </a:p>
                  </a:txBody>
                  <a:tcPr marL="36120" marR="36120" marT="36120" marB="3612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zh-TW" sz="20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原</a:t>
                      </a:r>
                      <a:r>
                        <a:rPr kumimoji="0" lang="en-US" altLang="zh-TW" sz="20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1</a:t>
                      </a:r>
                      <a:r>
                        <a:rPr kumimoji="0" lang="zh-TW" altLang="zh-TW" sz="20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人</a:t>
                      </a:r>
                    </a:p>
                  </a:txBody>
                  <a:tcPr marL="36120" marR="36120" marT="36120" marB="36120" anchor="ctr"/>
                </a:tc>
              </a:tr>
              <a:tr h="531890"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>
                          <a:latin typeface="+mj-ea"/>
                          <a:ea typeface="+mj-ea"/>
                        </a:rPr>
                        <a:t>7</a:t>
                      </a:r>
                      <a:endParaRPr lang="zh-TW" sz="2000" dirty="0">
                        <a:latin typeface="+mj-ea"/>
                        <a:ea typeface="+mj-ea"/>
                      </a:endParaRPr>
                    </a:p>
                  </a:txBody>
                  <a:tcPr marL="36120" marR="36120" marT="36120" marB="3612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zh-TW" sz="2000" kern="1200" dirty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本土語文支援人員每週授課節數</a:t>
                      </a:r>
                    </a:p>
                  </a:txBody>
                  <a:tcPr marL="36120" marR="36120" marT="36120" marB="3612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altLang="zh-TW" sz="2400" dirty="0" smtClean="0">
                          <a:latin typeface="+mj-ea"/>
                          <a:ea typeface="+mj-ea"/>
                        </a:rPr>
                        <a:t>8</a:t>
                      </a:r>
                      <a:endParaRPr lang="zh-TW" sz="2400" dirty="0">
                        <a:latin typeface="+mj-ea"/>
                        <a:ea typeface="+mj-ea"/>
                      </a:endParaRPr>
                    </a:p>
                  </a:txBody>
                  <a:tcPr marL="36120" marR="36120" marT="36120" marB="3612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zh-TW" sz="20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原</a:t>
                      </a:r>
                      <a:r>
                        <a:rPr kumimoji="0" lang="en-US" altLang="zh-TW" sz="20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8</a:t>
                      </a:r>
                      <a:r>
                        <a:rPr kumimoji="0" lang="zh-TW" sz="20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節</a:t>
                      </a:r>
                      <a:r>
                        <a:rPr kumimoji="0" lang="en-US" altLang="zh-TW" sz="20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(</a:t>
                      </a:r>
                      <a:r>
                        <a:rPr kumimoji="0" lang="zh-TW" altLang="en-US" sz="2000" kern="12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+mn-cs"/>
                        </a:rPr>
                        <a:t>秀姑巒阿美語</a:t>
                      </a:r>
                      <a:r>
                        <a:rPr kumimoji="0" lang="en-US" altLang="zh-TW" sz="2000" kern="12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+mn-cs"/>
                        </a:rPr>
                        <a:t>6</a:t>
                      </a:r>
                      <a:r>
                        <a:rPr kumimoji="0" lang="zh-TW" altLang="en-US" sz="2000" kern="12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+mn-cs"/>
                        </a:rPr>
                        <a:t>節、丹群布農語</a:t>
                      </a:r>
                      <a:r>
                        <a:rPr kumimoji="0" lang="en-US" altLang="zh-TW" sz="2000" kern="12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+mn-cs"/>
                        </a:rPr>
                        <a:t>2</a:t>
                      </a:r>
                      <a:r>
                        <a:rPr kumimoji="0" lang="zh-TW" altLang="en-US" sz="2000" kern="12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+mn-cs"/>
                        </a:rPr>
                        <a:t>節</a:t>
                      </a:r>
                      <a:r>
                        <a:rPr kumimoji="0" lang="en-US" altLang="zh-TW" sz="20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)</a:t>
                      </a:r>
                      <a:endParaRPr kumimoji="0" lang="zh-TW" sz="2000" kern="1200" dirty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36120" marR="36120" marT="36120" marB="36120" anchor="ctr"/>
                </a:tc>
              </a:tr>
              <a:tr h="531890"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 smtClean="0">
                          <a:latin typeface="+mj-ea"/>
                          <a:ea typeface="+mj-ea"/>
                        </a:rPr>
                        <a:t>8</a:t>
                      </a:r>
                      <a:endParaRPr lang="zh-TW" sz="2000" dirty="0">
                        <a:latin typeface="+mj-ea"/>
                        <a:ea typeface="+mj-ea"/>
                      </a:endParaRPr>
                    </a:p>
                  </a:txBody>
                  <a:tcPr marL="36120" marR="36120" marT="36120" marB="3612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zh-TW" sz="2000" kern="1200" dirty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現職教師原住民族語認證通過人數</a:t>
                      </a:r>
                    </a:p>
                  </a:txBody>
                  <a:tcPr marL="36120" marR="36120" marT="36120" marB="36120" anchor="ctr"/>
                </a:tc>
                <a:tc>
                  <a:txBody>
                    <a:bodyPr/>
                    <a:lstStyle/>
                    <a:p>
                      <a:pPr algn="ctr" rtl="0"/>
                      <a:endParaRPr lang="zh-TW" sz="2400" dirty="0">
                        <a:latin typeface="+mj-ea"/>
                        <a:ea typeface="+mj-ea"/>
                      </a:endParaRPr>
                    </a:p>
                  </a:txBody>
                  <a:tcPr marL="36120" marR="36120" marT="36120" marB="3612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zh-TW" sz="2000" kern="1200" dirty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族語別</a:t>
                      </a: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:_</a:t>
                      </a:r>
                      <a:r>
                        <a:rPr kumimoji="0" lang="zh-TW" altLang="en-US" sz="2000" u="sng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秀姑巒阿美</a:t>
                      </a: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_ </a:t>
                      </a:r>
                      <a:r>
                        <a:rPr kumimoji="0" lang="zh-TW" sz="2000" kern="1200" dirty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初級</a:t>
                      </a: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_</a:t>
                      </a:r>
                      <a:r>
                        <a:rPr kumimoji="0" lang="en-US" altLang="zh-TW" sz="20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1</a:t>
                      </a: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_</a:t>
                      </a:r>
                      <a:r>
                        <a:rPr kumimoji="0" lang="zh-TW" sz="2000" kern="1200" dirty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人，中級</a:t>
                      </a: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_</a:t>
                      </a:r>
                      <a:r>
                        <a:rPr kumimoji="0" lang="en-US" altLang="zh-TW" sz="20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2</a:t>
                      </a: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_</a:t>
                      </a:r>
                      <a:r>
                        <a:rPr kumimoji="0" lang="zh-TW" sz="2000" kern="1200" dirty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人</a:t>
                      </a:r>
                      <a:r>
                        <a:rPr kumimoji="0" lang="zh-TW" sz="20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，中</a:t>
                      </a:r>
                      <a:r>
                        <a:rPr kumimoji="0" lang="zh-TW" sz="2000" kern="1200" dirty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高級</a:t>
                      </a:r>
                      <a:r>
                        <a:rPr kumimoji="0" lang="en-US" sz="2000" kern="1200" dirty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__</a:t>
                      </a:r>
                      <a:r>
                        <a:rPr kumimoji="0" lang="zh-TW" sz="2000" kern="1200" dirty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人，高級</a:t>
                      </a:r>
                      <a:r>
                        <a:rPr kumimoji="0" lang="en-US" sz="2000" kern="1200" dirty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__</a:t>
                      </a:r>
                      <a:r>
                        <a:rPr kumimoji="0" lang="zh-TW" sz="2000" kern="1200" dirty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人，優級</a:t>
                      </a:r>
                      <a:r>
                        <a:rPr kumimoji="0" lang="en-US" sz="2000" kern="1200" dirty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__</a:t>
                      </a:r>
                      <a:r>
                        <a:rPr kumimoji="0" lang="zh-TW" sz="2000" kern="1200" dirty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人</a:t>
                      </a:r>
                    </a:p>
                  </a:txBody>
                  <a:tcPr marL="36120" marR="36120" marT="36120" marB="3612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215756" y="169682"/>
            <a:ext cx="7617918" cy="1036949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lvl="0">
              <a:spcBef>
                <a:spcPct val="0"/>
              </a:spcBef>
            </a:pPr>
            <a:r>
              <a:rPr lang="zh-TW" altLang="en-US" sz="3600" b="1" dirty="0" smtClean="0">
                <a:latin typeface="+mj-lt"/>
                <a:ea typeface="+mj-ea"/>
                <a:cs typeface="+mj-cs"/>
              </a:rPr>
              <a:t>校本課程</a:t>
            </a:r>
            <a:r>
              <a:rPr lang="en-US" altLang="zh-TW" sz="3600" b="1" dirty="0" smtClean="0">
                <a:latin typeface="+mj-lt"/>
                <a:ea typeface="+mj-ea"/>
                <a:cs typeface="+mj-cs"/>
              </a:rPr>
              <a:t>-</a:t>
            </a:r>
            <a:r>
              <a:rPr lang="zh-TW" altLang="en-US" sz="2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各年級每週</a:t>
            </a:r>
            <a:r>
              <a:rPr lang="en-US" altLang="zh-TW" sz="2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</a:t>
            </a:r>
            <a:r>
              <a:rPr lang="zh-TW" altLang="en-US" sz="2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節彈性學習節數實施在地文化課程</a:t>
            </a:r>
            <a:r>
              <a:rPr lang="en-US" altLang="zh-TW" sz="2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-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wawa</a:t>
            </a:r>
            <a:r>
              <a:rPr lang="en-US" altLang="en-US" sz="2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no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Pangcah</a:t>
            </a:r>
            <a:endParaRPr lang="zh-TW" altLang="en-US" sz="2400" b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圖片 5" descr="20211222_1031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1978" y="1248151"/>
            <a:ext cx="4813886" cy="3610415"/>
          </a:xfrm>
          <a:prstGeom prst="rect">
            <a:avLst/>
          </a:prstGeom>
        </p:spPr>
      </p:pic>
      <p:pic>
        <p:nvPicPr>
          <p:cNvPr id="7" name="圖片 6" descr="20220214校本種小米翻土整地_220222_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8758" y="3848962"/>
            <a:ext cx="4013860" cy="3009038"/>
          </a:xfrm>
          <a:prstGeom prst="rect">
            <a:avLst/>
          </a:prstGeom>
        </p:spPr>
      </p:pic>
      <p:pic>
        <p:nvPicPr>
          <p:cNvPr id="8" name="圖片 7" descr="IMG_01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8957" y="1282535"/>
            <a:ext cx="1861458" cy="2481943"/>
          </a:xfrm>
          <a:prstGeom prst="rect">
            <a:avLst/>
          </a:prstGeom>
        </p:spPr>
      </p:pic>
      <p:pic>
        <p:nvPicPr>
          <p:cNvPr id="5" name="內容版面配置區 4" descr="20211027_105655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6578930" y="3721685"/>
            <a:ext cx="2227545" cy="29700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5756" y="169682"/>
            <a:ext cx="7617918" cy="1036949"/>
          </a:xfrm>
        </p:spPr>
        <p:txBody>
          <a:bodyPr>
            <a:normAutofit/>
          </a:bodyPr>
          <a:lstStyle/>
          <a:p>
            <a:r>
              <a:rPr lang="zh-TW" altLang="en-US" sz="3600" b="1" dirty="0" smtClean="0">
                <a:solidFill>
                  <a:schemeClr val="tx1"/>
                </a:solidFill>
              </a:rPr>
              <a:t>檢討與建議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6600" b="1" dirty="0" smtClean="0">
                <a:solidFill>
                  <a:srgbClr val="FFFF00"/>
                </a:solidFill>
              </a:rPr>
              <a:t>一、族語師資難尋</a:t>
            </a:r>
          </a:p>
          <a:p>
            <a:r>
              <a:rPr lang="zh-TW" altLang="en-US" sz="6600" b="1" dirty="0" smtClean="0">
                <a:solidFill>
                  <a:srgbClr val="FFFF00"/>
                </a:solidFill>
              </a:rPr>
              <a:t>二、	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7158" y="5857892"/>
            <a:ext cx="7500990" cy="642942"/>
          </a:xfrm>
        </p:spPr>
        <p:txBody>
          <a:bodyPr>
            <a:noAutofit/>
          </a:bodyPr>
          <a:lstStyle/>
          <a:p>
            <a:r>
              <a:rPr lang="zh-TW" altLang="en-US" sz="4400" b="1" dirty="0" smtClean="0"/>
              <a:t>報告完畢</a:t>
            </a:r>
            <a:r>
              <a:rPr lang="en-US" altLang="zh-TW" sz="4400" b="1" dirty="0" smtClean="0"/>
              <a:t/>
            </a:r>
            <a:br>
              <a:rPr lang="en-US" altLang="zh-TW" sz="4400" b="1" dirty="0" smtClean="0"/>
            </a:br>
            <a:r>
              <a:rPr lang="zh-TW" altLang="en-US" sz="4400" b="1" dirty="0" smtClean="0"/>
              <a:t>感謝聆聽     </a:t>
            </a:r>
            <a:r>
              <a:rPr lang="en-US" altLang="zh-TW" sz="4400" b="1" dirty="0" err="1" smtClean="0"/>
              <a:t>Aray</a:t>
            </a:r>
            <a:endParaRPr lang="zh-TW" altLang="en-US" sz="4400" b="1" dirty="0"/>
          </a:p>
        </p:txBody>
      </p:sp>
      <p:sp>
        <p:nvSpPr>
          <p:cNvPr id="4" name="文字版面配置區 1">
            <a:extLst>
              <a:ext uri="{FF2B5EF4-FFF2-40B4-BE49-F238E27FC236}">
                <a16:creationId xmlns="" xmlns:a16="http://schemas.microsoft.com/office/drawing/2014/main" id="{862CFB4E-BFE5-4342-B069-0C4D288D5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928826" y="357166"/>
            <a:ext cx="3857652" cy="928694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altLang="zh-TW" sz="6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zh-TW" sz="6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33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新綜藝體 Std W9" panose="040B0900000000000000" pitchFamily="82" charset="-120"/>
                <a:ea typeface="華康新綜藝體 Std W9" panose="040B0900000000000000" pitchFamily="82" charset="-120"/>
              </a:rPr>
              <a:t>奇</a:t>
            </a:r>
            <a:endParaRPr lang="zh-TW" sz="333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華康新綜藝體 Std W9" panose="040B0900000000000000" pitchFamily="82" charset="-120"/>
              <a:ea typeface="華康新綜藝體 Std W9" panose="040B0900000000000000" pitchFamily="82" charset="-120"/>
            </a:endParaRPr>
          </a:p>
        </p:txBody>
      </p:sp>
      <p:sp>
        <p:nvSpPr>
          <p:cNvPr id="6" name="文字版面配置區 1">
            <a:extLst>
              <a:ext uri="{FF2B5EF4-FFF2-40B4-BE49-F238E27FC236}">
                <a16:creationId xmlns="" xmlns:a16="http://schemas.microsoft.com/office/drawing/2014/main" id="{2E543585-75E1-4DCF-8127-60E81DFC11A2}"/>
              </a:ext>
            </a:extLst>
          </p:cNvPr>
          <p:cNvSpPr txBox="1">
            <a:spLocks/>
          </p:cNvSpPr>
          <p:nvPr/>
        </p:nvSpPr>
        <p:spPr bwMode="auto">
          <a:xfrm rot="1068451">
            <a:off x="5096666" y="39617"/>
            <a:ext cx="291443" cy="20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None/>
              <a:defRPr sz="16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kumimoji="0" lang="en-US" altLang="zh-TW" sz="700" dirty="0"/>
          </a:p>
          <a:p>
            <a:pPr eaLnBrk="1" fontAlgn="auto" hangingPunct="1">
              <a:spcAft>
                <a:spcPts val="0"/>
              </a:spcAft>
              <a:defRPr/>
            </a:pPr>
            <a:endParaRPr kumimoji="0" lang="en-US" altLang="zh-TW" sz="7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33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新綜藝體 Std W9" panose="040B0900000000000000" pitchFamily="82" charset="-120"/>
                <a:ea typeface="華康新綜藝體 Std W9" panose="040B0900000000000000" pitchFamily="82" charset="-120"/>
              </a:rPr>
              <a:t>美</a:t>
            </a:r>
            <a:endParaRPr kumimoji="0" lang="zh-TW" sz="333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華康新綜藝體 Std W9" panose="040B0900000000000000" pitchFamily="82" charset="-120"/>
              <a:ea typeface="華康新綜藝體 Std W9" panose="040B0900000000000000" pitchFamily="82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="" xmlns:a16="http://schemas.microsoft.com/office/drawing/2014/main" id="{4C58BF51-0FCE-4BEE-BE6F-FF5F94AC7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058" y="512417"/>
            <a:ext cx="7858180" cy="78581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本土語文課表</a:t>
            </a:r>
            <a:endParaRPr lang="zh-TW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2615897"/>
              </p:ext>
            </p:extLst>
          </p:nvPr>
        </p:nvGraphicFramePr>
        <p:xfrm>
          <a:off x="2374396" y="1935163"/>
          <a:ext cx="4395207" cy="447770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79042"/>
                <a:gridCol w="703233"/>
                <a:gridCol w="703233"/>
                <a:gridCol w="703233"/>
                <a:gridCol w="703233"/>
                <a:gridCol w="703233"/>
              </a:tblGrid>
              <a:tr h="4794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  <a:latin typeface="標楷體"/>
                          <a:ea typeface="新細明體"/>
                        </a:rPr>
                        <a:t>   </a:t>
                      </a:r>
                      <a:r>
                        <a:rPr lang="zh-TW" sz="800" kern="100" dirty="0">
                          <a:effectLst/>
                          <a:latin typeface="Times New Roman"/>
                          <a:ea typeface="標楷體"/>
                        </a:rPr>
                        <a:t>星</a:t>
                      </a:r>
                      <a:r>
                        <a:rPr lang="en-US" sz="800" kern="100" dirty="0">
                          <a:effectLst/>
                          <a:latin typeface="Times New Roman"/>
                          <a:ea typeface="標楷體"/>
                        </a:rPr>
                        <a:t>  </a:t>
                      </a:r>
                      <a:r>
                        <a:rPr lang="zh-TW" sz="800" kern="100" dirty="0">
                          <a:effectLst/>
                          <a:latin typeface="Times New Roman"/>
                          <a:ea typeface="標楷體"/>
                        </a:rPr>
                        <a:t>期</a:t>
                      </a:r>
                      <a:endParaRPr lang="zh-TW" sz="800" kern="100" dirty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  <a:latin typeface="標楷體"/>
                          <a:ea typeface="新細明體"/>
                        </a:rPr>
                        <a:t> </a:t>
                      </a:r>
                      <a:endParaRPr lang="zh-TW" sz="800" kern="100" dirty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 indent="152400">
                        <a:spcAft>
                          <a:spcPts val="0"/>
                        </a:spcAft>
                      </a:pPr>
                      <a:r>
                        <a:rPr lang="zh-TW" sz="800" kern="100" dirty="0">
                          <a:effectLst/>
                          <a:latin typeface="Times New Roman"/>
                          <a:ea typeface="標楷體"/>
                        </a:rPr>
                        <a:t>時</a:t>
                      </a:r>
                      <a:r>
                        <a:rPr lang="en-US" sz="800" kern="100" dirty="0">
                          <a:effectLst/>
                          <a:latin typeface="Times New Roman"/>
                          <a:ea typeface="標楷體"/>
                        </a:rPr>
                        <a:t>  </a:t>
                      </a:r>
                      <a:r>
                        <a:rPr lang="zh-TW" sz="800" kern="100" dirty="0">
                          <a:effectLst/>
                          <a:latin typeface="Times New Roman"/>
                          <a:ea typeface="標楷體"/>
                        </a:rPr>
                        <a:t>間</a:t>
                      </a:r>
                      <a:endParaRPr lang="zh-TW" sz="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7948" marR="47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kern="100">
                          <a:effectLst/>
                          <a:latin typeface="Times New Roman"/>
                          <a:ea typeface="標楷體"/>
                        </a:rPr>
                        <a:t>一</a:t>
                      </a:r>
                      <a:endParaRPr lang="zh-TW" sz="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7948" marR="47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kern="100">
                          <a:effectLst/>
                          <a:latin typeface="Times New Roman"/>
                          <a:ea typeface="標楷體"/>
                        </a:rPr>
                        <a:t>二</a:t>
                      </a:r>
                      <a:endParaRPr lang="zh-TW" sz="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7948" marR="47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kern="100">
                          <a:effectLst/>
                          <a:latin typeface="Times New Roman"/>
                          <a:ea typeface="標楷體"/>
                        </a:rPr>
                        <a:t>三</a:t>
                      </a:r>
                      <a:endParaRPr lang="zh-TW" sz="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7948" marR="47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kern="100">
                          <a:effectLst/>
                          <a:latin typeface="Times New Roman"/>
                          <a:ea typeface="標楷體"/>
                        </a:rPr>
                        <a:t>四</a:t>
                      </a:r>
                      <a:endParaRPr lang="zh-TW" sz="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7948" marR="47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kern="100">
                          <a:effectLst/>
                          <a:latin typeface="Times New Roman"/>
                          <a:ea typeface="標楷體"/>
                        </a:rPr>
                        <a:t>五</a:t>
                      </a:r>
                      <a:endParaRPr lang="zh-TW" sz="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7948" marR="47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  <a:latin typeface="新細明體"/>
                          <a:ea typeface="新細明體"/>
                        </a:rPr>
                        <a:t>7</a:t>
                      </a:r>
                      <a:r>
                        <a:rPr lang="zh-TW" sz="800" kern="100">
                          <a:effectLst/>
                          <a:latin typeface="Times New Roman"/>
                          <a:ea typeface="新細明體"/>
                        </a:rPr>
                        <a:t>：</a:t>
                      </a:r>
                      <a:r>
                        <a:rPr lang="en-US" sz="800" kern="100">
                          <a:effectLst/>
                          <a:latin typeface="Times New Roman"/>
                          <a:ea typeface="新細明體"/>
                        </a:rPr>
                        <a:t>50</a:t>
                      </a:r>
                      <a:r>
                        <a:rPr lang="zh-TW" sz="800" kern="100">
                          <a:effectLst/>
                          <a:latin typeface="Times New Roman"/>
                          <a:ea typeface="新細明體"/>
                        </a:rPr>
                        <a:t>～</a:t>
                      </a:r>
                      <a:r>
                        <a:rPr lang="en-US" sz="800" kern="100">
                          <a:effectLst/>
                          <a:latin typeface="Times New Roman"/>
                          <a:ea typeface="新細明體"/>
                        </a:rPr>
                        <a:t>8</a:t>
                      </a:r>
                      <a:r>
                        <a:rPr lang="zh-TW" sz="800" kern="100">
                          <a:effectLst/>
                          <a:latin typeface="Times New Roman"/>
                          <a:ea typeface="新細明體"/>
                        </a:rPr>
                        <a:t>：</a:t>
                      </a:r>
                      <a:r>
                        <a:rPr lang="en-US" sz="800" kern="100">
                          <a:effectLst/>
                          <a:latin typeface="Times New Roman"/>
                          <a:ea typeface="新細明體"/>
                        </a:rPr>
                        <a:t>20</a:t>
                      </a:r>
                      <a:endParaRPr lang="zh-TW" sz="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7948" marR="47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zh-TW" sz="1100" kern="100">
                          <a:solidFill>
                            <a:srgbClr val="000080"/>
                          </a:solidFill>
                          <a:effectLst/>
                          <a:latin typeface="Times New Roman"/>
                          <a:ea typeface="標楷體"/>
                        </a:rPr>
                        <a:t>升旗</a:t>
                      </a:r>
                      <a:r>
                        <a:rPr lang="en-US" sz="1100" kern="100">
                          <a:solidFill>
                            <a:srgbClr val="000080"/>
                          </a:solidFill>
                          <a:effectLst/>
                          <a:latin typeface="Times New Roman"/>
                          <a:ea typeface="標楷體"/>
                        </a:rPr>
                        <a:t>    </a:t>
                      </a:r>
                      <a:r>
                        <a:rPr lang="zh-TW" sz="1100" kern="100">
                          <a:solidFill>
                            <a:srgbClr val="000080"/>
                          </a:solidFill>
                          <a:effectLst/>
                          <a:latin typeface="Times New Roman"/>
                          <a:ea typeface="標楷體"/>
                        </a:rPr>
                        <a:t>朝會</a:t>
                      </a:r>
                      <a:r>
                        <a:rPr lang="en-US" sz="1100" kern="100">
                          <a:solidFill>
                            <a:srgbClr val="000080"/>
                          </a:solidFill>
                          <a:effectLst/>
                          <a:latin typeface="Times New Roman"/>
                          <a:ea typeface="標楷體"/>
                        </a:rPr>
                        <a:t>  </a:t>
                      </a:r>
                      <a:r>
                        <a:rPr lang="zh-TW" sz="1100" kern="100">
                          <a:solidFill>
                            <a:srgbClr val="000080"/>
                          </a:solidFill>
                          <a:effectLst/>
                          <a:latin typeface="Times New Roman"/>
                          <a:ea typeface="標楷體"/>
                        </a:rPr>
                        <a:t>導師時間</a:t>
                      </a:r>
                      <a:endParaRPr lang="zh-TW" sz="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7948" marR="47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95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  <a:latin typeface="新細明體"/>
                          <a:ea typeface="新細明體"/>
                        </a:rPr>
                        <a:t>8</a:t>
                      </a:r>
                      <a:r>
                        <a:rPr lang="zh-TW" sz="800" kern="100">
                          <a:effectLst/>
                          <a:latin typeface="Times New Roman"/>
                          <a:ea typeface="新細明體"/>
                        </a:rPr>
                        <a:t>：</a:t>
                      </a:r>
                      <a:r>
                        <a:rPr lang="en-US" sz="800" kern="100">
                          <a:effectLst/>
                          <a:latin typeface="Times New Roman"/>
                          <a:ea typeface="新細明體"/>
                        </a:rPr>
                        <a:t>30</a:t>
                      </a:r>
                      <a:r>
                        <a:rPr lang="zh-TW" sz="800" kern="100">
                          <a:effectLst/>
                          <a:latin typeface="Times New Roman"/>
                          <a:ea typeface="新細明體"/>
                        </a:rPr>
                        <a:t>～</a:t>
                      </a:r>
                      <a:r>
                        <a:rPr lang="en-US" sz="800" kern="100">
                          <a:effectLst/>
                          <a:latin typeface="Times New Roman"/>
                          <a:ea typeface="新細明體"/>
                        </a:rPr>
                        <a:t>9</a:t>
                      </a:r>
                      <a:r>
                        <a:rPr lang="zh-TW" sz="800" kern="100">
                          <a:effectLst/>
                          <a:latin typeface="Times New Roman"/>
                          <a:ea typeface="新細明體"/>
                        </a:rPr>
                        <a:t>：</a:t>
                      </a:r>
                      <a:r>
                        <a:rPr lang="en-US" sz="800" kern="100">
                          <a:effectLst/>
                          <a:latin typeface="Times New Roman"/>
                          <a:ea typeface="新細明體"/>
                        </a:rPr>
                        <a:t>10</a:t>
                      </a:r>
                      <a:endParaRPr lang="zh-TW" sz="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7948" marR="47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FF"/>
                          </a:solidFill>
                          <a:effectLst/>
                          <a:latin typeface="標楷體"/>
                          <a:ea typeface="新細明體"/>
                        </a:rPr>
                        <a:t> </a:t>
                      </a:r>
                      <a:endParaRPr lang="zh-TW" sz="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7948" marR="47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</a:rPr>
                        <a:t>三年級</a:t>
                      </a:r>
                      <a:endParaRPr lang="zh-TW" sz="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7948" marR="47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rgbClr val="0000FF"/>
                          </a:solidFill>
                          <a:effectLst/>
                          <a:latin typeface="標楷體"/>
                          <a:ea typeface="新細明體"/>
                        </a:rPr>
                        <a:t> </a:t>
                      </a:r>
                      <a:endParaRPr lang="zh-TW" sz="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7948" marR="47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FF"/>
                          </a:solidFill>
                          <a:effectLst/>
                          <a:latin typeface="標楷體"/>
                          <a:ea typeface="新細明體"/>
                        </a:rPr>
                        <a:t> </a:t>
                      </a:r>
                      <a:endParaRPr lang="zh-TW" sz="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7948" marR="47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FF"/>
                          </a:solidFill>
                          <a:effectLst/>
                          <a:latin typeface="標楷體"/>
                          <a:ea typeface="新細明體"/>
                        </a:rPr>
                        <a:t> </a:t>
                      </a:r>
                      <a:endParaRPr lang="zh-TW" sz="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7948" marR="47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5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  <a:latin typeface="新細明體"/>
                          <a:ea typeface="新細明體"/>
                        </a:rPr>
                        <a:t>9</a:t>
                      </a:r>
                      <a:r>
                        <a:rPr lang="zh-TW" sz="800" kern="100">
                          <a:effectLst/>
                          <a:latin typeface="Times New Roman"/>
                          <a:ea typeface="新細明體"/>
                        </a:rPr>
                        <a:t>：</a:t>
                      </a:r>
                      <a:r>
                        <a:rPr lang="en-US" sz="800" kern="100">
                          <a:effectLst/>
                          <a:latin typeface="Times New Roman"/>
                          <a:ea typeface="新細明體"/>
                        </a:rPr>
                        <a:t>20</a:t>
                      </a:r>
                      <a:r>
                        <a:rPr lang="zh-TW" sz="800" kern="100">
                          <a:effectLst/>
                          <a:latin typeface="Times New Roman"/>
                          <a:ea typeface="新細明體"/>
                        </a:rPr>
                        <a:t>～</a:t>
                      </a:r>
                      <a:r>
                        <a:rPr lang="en-US" sz="800" kern="100">
                          <a:effectLst/>
                          <a:latin typeface="Times New Roman"/>
                          <a:ea typeface="新細明體"/>
                        </a:rPr>
                        <a:t>10</a:t>
                      </a:r>
                      <a:r>
                        <a:rPr lang="zh-TW" sz="800" kern="100">
                          <a:effectLst/>
                          <a:latin typeface="Times New Roman"/>
                          <a:ea typeface="新細明體"/>
                        </a:rPr>
                        <a:t>：</a:t>
                      </a:r>
                      <a:r>
                        <a:rPr lang="en-US" sz="800" kern="100">
                          <a:effectLst/>
                          <a:latin typeface="Times New Roman"/>
                          <a:ea typeface="新細明體"/>
                        </a:rPr>
                        <a:t>00</a:t>
                      </a:r>
                      <a:endParaRPr lang="zh-TW" sz="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7948" marR="47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FF"/>
                          </a:solidFill>
                          <a:effectLst/>
                          <a:latin typeface="標楷體"/>
                          <a:ea typeface="新細明體"/>
                        </a:rPr>
                        <a:t> </a:t>
                      </a:r>
                      <a:endParaRPr lang="zh-TW" sz="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7948" marR="47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</a:rPr>
                        <a:t>二年級</a:t>
                      </a:r>
                      <a:endParaRPr lang="zh-TW" sz="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7948" marR="47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FF"/>
                          </a:solidFill>
                          <a:effectLst/>
                          <a:latin typeface="標楷體"/>
                          <a:ea typeface="新細明體"/>
                        </a:rPr>
                        <a:t> </a:t>
                      </a:r>
                      <a:endParaRPr lang="zh-TW" sz="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7948" marR="47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FF"/>
                          </a:solidFill>
                          <a:effectLst/>
                          <a:latin typeface="標楷體"/>
                          <a:ea typeface="新細明體"/>
                        </a:rPr>
                        <a:t> </a:t>
                      </a:r>
                      <a:endParaRPr lang="zh-TW" sz="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7948" marR="47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00FF"/>
                          </a:solidFill>
                          <a:effectLst/>
                          <a:latin typeface="標楷體"/>
                          <a:ea typeface="新細明體"/>
                        </a:rPr>
                        <a:t> </a:t>
                      </a:r>
                      <a:endParaRPr lang="zh-TW" sz="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7948" marR="47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8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  <a:latin typeface="新細明體"/>
                          <a:ea typeface="新細明體"/>
                        </a:rPr>
                        <a:t>10</a:t>
                      </a:r>
                      <a:r>
                        <a:rPr lang="zh-TW" sz="800" kern="100">
                          <a:effectLst/>
                          <a:latin typeface="Times New Roman"/>
                          <a:ea typeface="新細明體"/>
                        </a:rPr>
                        <a:t>：</a:t>
                      </a:r>
                      <a:r>
                        <a:rPr lang="en-US" sz="800" kern="100">
                          <a:effectLst/>
                          <a:latin typeface="Times New Roman"/>
                          <a:ea typeface="新細明體"/>
                        </a:rPr>
                        <a:t>00</a:t>
                      </a:r>
                      <a:r>
                        <a:rPr lang="zh-TW" sz="800" kern="100">
                          <a:effectLst/>
                          <a:latin typeface="Times New Roman"/>
                          <a:ea typeface="新細明體"/>
                        </a:rPr>
                        <a:t>～</a:t>
                      </a:r>
                      <a:r>
                        <a:rPr lang="en-US" sz="800" kern="100">
                          <a:effectLst/>
                          <a:latin typeface="Times New Roman"/>
                          <a:ea typeface="新細明體"/>
                        </a:rPr>
                        <a:t>10</a:t>
                      </a:r>
                      <a:r>
                        <a:rPr lang="zh-TW" sz="800" kern="100">
                          <a:effectLst/>
                          <a:latin typeface="Times New Roman"/>
                          <a:ea typeface="新細明體"/>
                        </a:rPr>
                        <a:t>：</a:t>
                      </a:r>
                      <a:r>
                        <a:rPr lang="en-US" sz="800" kern="100">
                          <a:effectLst/>
                          <a:latin typeface="Times New Roman"/>
                          <a:ea typeface="新細明體"/>
                        </a:rPr>
                        <a:t>20</a:t>
                      </a:r>
                      <a:endParaRPr lang="zh-TW" sz="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7948" marR="47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FF"/>
                          </a:solidFill>
                          <a:effectLst/>
                          <a:latin typeface="標楷體"/>
                          <a:ea typeface="新細明體"/>
                        </a:rPr>
                        <a:t> </a:t>
                      </a:r>
                      <a:endParaRPr lang="zh-TW" sz="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7948" marR="47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95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  <a:latin typeface="新細明體"/>
                          <a:ea typeface="新細明體"/>
                        </a:rPr>
                        <a:t>10</a:t>
                      </a:r>
                      <a:r>
                        <a:rPr lang="zh-TW" sz="800" kern="100">
                          <a:effectLst/>
                          <a:latin typeface="Times New Roman"/>
                          <a:ea typeface="新細明體"/>
                        </a:rPr>
                        <a:t>：</a:t>
                      </a:r>
                      <a:r>
                        <a:rPr lang="en-US" sz="800" kern="100">
                          <a:effectLst/>
                          <a:latin typeface="Times New Roman"/>
                          <a:ea typeface="新細明體"/>
                        </a:rPr>
                        <a:t>20</a:t>
                      </a:r>
                      <a:r>
                        <a:rPr lang="zh-TW" sz="800" kern="100">
                          <a:effectLst/>
                          <a:latin typeface="Times New Roman"/>
                          <a:ea typeface="新細明體"/>
                        </a:rPr>
                        <a:t>～</a:t>
                      </a:r>
                      <a:r>
                        <a:rPr lang="en-US" sz="800" kern="100">
                          <a:effectLst/>
                          <a:latin typeface="Times New Roman"/>
                          <a:ea typeface="新細明體"/>
                        </a:rPr>
                        <a:t>11</a:t>
                      </a:r>
                      <a:r>
                        <a:rPr lang="zh-TW" sz="800" kern="100">
                          <a:effectLst/>
                          <a:latin typeface="Times New Roman"/>
                          <a:ea typeface="新細明體"/>
                        </a:rPr>
                        <a:t>：</a:t>
                      </a:r>
                      <a:r>
                        <a:rPr lang="en-US" sz="800" kern="100">
                          <a:effectLst/>
                          <a:latin typeface="Times New Roman"/>
                          <a:ea typeface="新細明體"/>
                        </a:rPr>
                        <a:t>00</a:t>
                      </a:r>
                      <a:endParaRPr lang="zh-TW" sz="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7948" marR="47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FF"/>
                          </a:solidFill>
                          <a:effectLst/>
                          <a:latin typeface="標楷體"/>
                          <a:ea typeface="新細明體"/>
                        </a:rPr>
                        <a:t> </a:t>
                      </a:r>
                      <a:endParaRPr lang="zh-TW" sz="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7948" marR="47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</a:rPr>
                        <a:t>一年級</a:t>
                      </a:r>
                      <a:endParaRPr lang="zh-TW" sz="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7948" marR="47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FF"/>
                          </a:solidFill>
                          <a:effectLst/>
                          <a:latin typeface="標楷體"/>
                          <a:ea typeface="新細明體"/>
                        </a:rPr>
                        <a:t> </a:t>
                      </a:r>
                      <a:endParaRPr lang="zh-TW" sz="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7948" marR="47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FF"/>
                          </a:solidFill>
                          <a:effectLst/>
                          <a:latin typeface="標楷體"/>
                          <a:ea typeface="新細明體"/>
                        </a:rPr>
                        <a:t> </a:t>
                      </a:r>
                      <a:endParaRPr lang="zh-TW" sz="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7948" marR="47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FF"/>
                          </a:solidFill>
                          <a:effectLst/>
                          <a:latin typeface="標楷體"/>
                          <a:ea typeface="新細明體"/>
                        </a:rPr>
                        <a:t> </a:t>
                      </a:r>
                      <a:endParaRPr lang="zh-TW" sz="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7948" marR="47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5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  <a:latin typeface="新細明體"/>
                          <a:ea typeface="新細明體"/>
                        </a:rPr>
                        <a:t>11</a:t>
                      </a:r>
                      <a:r>
                        <a:rPr lang="zh-TW" sz="800" kern="100">
                          <a:effectLst/>
                          <a:latin typeface="Times New Roman"/>
                          <a:ea typeface="新細明體"/>
                        </a:rPr>
                        <a:t>：</a:t>
                      </a:r>
                      <a:r>
                        <a:rPr lang="en-US" sz="800" kern="100">
                          <a:effectLst/>
                          <a:latin typeface="Times New Roman"/>
                          <a:ea typeface="新細明體"/>
                        </a:rPr>
                        <a:t>10</a:t>
                      </a:r>
                      <a:r>
                        <a:rPr lang="zh-TW" sz="800" kern="100">
                          <a:effectLst/>
                          <a:latin typeface="Times New Roman"/>
                          <a:ea typeface="新細明體"/>
                        </a:rPr>
                        <a:t>～</a:t>
                      </a:r>
                      <a:r>
                        <a:rPr lang="en-US" sz="800" kern="100">
                          <a:effectLst/>
                          <a:latin typeface="Times New Roman"/>
                          <a:ea typeface="新細明體"/>
                        </a:rPr>
                        <a:t>11</a:t>
                      </a:r>
                      <a:r>
                        <a:rPr lang="zh-TW" sz="800" kern="100">
                          <a:effectLst/>
                          <a:latin typeface="Times New Roman"/>
                          <a:ea typeface="新細明體"/>
                        </a:rPr>
                        <a:t>：</a:t>
                      </a:r>
                      <a:r>
                        <a:rPr lang="en-US" sz="800" kern="100">
                          <a:effectLst/>
                          <a:latin typeface="Times New Roman"/>
                          <a:ea typeface="新細明體"/>
                        </a:rPr>
                        <a:t>50</a:t>
                      </a:r>
                      <a:endParaRPr lang="zh-TW" sz="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7948" marR="47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FF"/>
                          </a:solidFill>
                          <a:effectLst/>
                          <a:latin typeface="標楷體"/>
                          <a:ea typeface="新細明體"/>
                        </a:rPr>
                        <a:t> </a:t>
                      </a:r>
                      <a:endParaRPr lang="zh-TW" sz="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7948" marR="47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FF"/>
                          </a:solidFill>
                          <a:effectLst/>
                          <a:latin typeface="標楷體"/>
                          <a:ea typeface="新細明體"/>
                        </a:rPr>
                        <a:t> </a:t>
                      </a:r>
                      <a:endParaRPr lang="zh-TW" sz="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7948" marR="47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FF"/>
                          </a:solidFill>
                          <a:effectLst/>
                          <a:latin typeface="標楷體"/>
                          <a:ea typeface="新細明體"/>
                        </a:rPr>
                        <a:t> </a:t>
                      </a:r>
                      <a:endParaRPr lang="zh-TW" sz="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7948" marR="47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rgbClr val="0000FF"/>
                          </a:solidFill>
                          <a:effectLst/>
                          <a:latin typeface="標楷體"/>
                          <a:ea typeface="新細明體"/>
                        </a:rPr>
                        <a:t> </a:t>
                      </a:r>
                      <a:endParaRPr lang="zh-TW" sz="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7948" marR="47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FF"/>
                          </a:solidFill>
                          <a:effectLst/>
                          <a:latin typeface="標楷體"/>
                          <a:ea typeface="新細明體"/>
                        </a:rPr>
                        <a:t> </a:t>
                      </a:r>
                      <a:endParaRPr lang="zh-TW" sz="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7948" marR="47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7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  <a:latin typeface="新細明體"/>
                          <a:ea typeface="新細明體"/>
                        </a:rPr>
                        <a:t>11</a:t>
                      </a:r>
                      <a:r>
                        <a:rPr lang="zh-TW" sz="800" kern="100">
                          <a:effectLst/>
                          <a:latin typeface="Times New Roman"/>
                          <a:ea typeface="新細明體"/>
                        </a:rPr>
                        <a:t>：</a:t>
                      </a:r>
                      <a:r>
                        <a:rPr lang="en-US" sz="800" kern="100">
                          <a:effectLst/>
                          <a:latin typeface="Times New Roman"/>
                          <a:ea typeface="新細明體"/>
                        </a:rPr>
                        <a:t>50</a:t>
                      </a:r>
                      <a:r>
                        <a:rPr lang="zh-TW" sz="800" kern="100">
                          <a:effectLst/>
                          <a:latin typeface="Times New Roman"/>
                          <a:ea typeface="新細明體"/>
                        </a:rPr>
                        <a:t>～</a:t>
                      </a:r>
                      <a:r>
                        <a:rPr lang="en-US" sz="800" kern="100">
                          <a:effectLst/>
                          <a:latin typeface="Times New Roman"/>
                          <a:ea typeface="新細明體"/>
                        </a:rPr>
                        <a:t>12</a:t>
                      </a:r>
                      <a:r>
                        <a:rPr lang="zh-TW" sz="800" kern="100">
                          <a:effectLst/>
                          <a:latin typeface="Times New Roman"/>
                          <a:ea typeface="新細明體"/>
                        </a:rPr>
                        <a:t>：</a:t>
                      </a:r>
                      <a:r>
                        <a:rPr lang="en-US" sz="800" kern="100">
                          <a:effectLst/>
                          <a:latin typeface="Times New Roman"/>
                          <a:ea typeface="新細明體"/>
                        </a:rPr>
                        <a:t>30</a:t>
                      </a:r>
                      <a:endParaRPr lang="zh-TW" sz="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7948" marR="47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FF"/>
                          </a:solidFill>
                          <a:effectLst/>
                          <a:latin typeface="標楷體"/>
                          <a:ea typeface="新細明體"/>
                        </a:rPr>
                        <a:t> </a:t>
                      </a:r>
                      <a:endParaRPr lang="zh-TW" sz="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7948" marR="47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397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  <a:latin typeface="新細明體"/>
                          <a:ea typeface="新細明體"/>
                        </a:rPr>
                        <a:t>12</a:t>
                      </a:r>
                      <a:r>
                        <a:rPr lang="zh-TW" sz="800" kern="100">
                          <a:effectLst/>
                          <a:latin typeface="Times New Roman"/>
                          <a:ea typeface="新細明體"/>
                        </a:rPr>
                        <a:t>：</a:t>
                      </a:r>
                      <a:r>
                        <a:rPr lang="en-US" sz="800" kern="100">
                          <a:effectLst/>
                          <a:latin typeface="Times New Roman"/>
                          <a:ea typeface="新細明體"/>
                        </a:rPr>
                        <a:t>30</a:t>
                      </a:r>
                      <a:r>
                        <a:rPr lang="zh-TW" sz="800" kern="100">
                          <a:effectLst/>
                          <a:latin typeface="Times New Roman"/>
                          <a:ea typeface="新細明體"/>
                        </a:rPr>
                        <a:t>～</a:t>
                      </a:r>
                      <a:r>
                        <a:rPr lang="en-US" sz="800" kern="100">
                          <a:effectLst/>
                          <a:latin typeface="Times New Roman"/>
                          <a:ea typeface="新細明體"/>
                        </a:rPr>
                        <a:t>13</a:t>
                      </a:r>
                      <a:r>
                        <a:rPr lang="zh-TW" sz="800" kern="100">
                          <a:effectLst/>
                          <a:latin typeface="Times New Roman"/>
                          <a:ea typeface="新細明體"/>
                        </a:rPr>
                        <a:t>：</a:t>
                      </a:r>
                      <a:r>
                        <a:rPr lang="en-US" sz="800" kern="100">
                          <a:effectLst/>
                          <a:latin typeface="Times New Roman"/>
                          <a:ea typeface="新細明體"/>
                        </a:rPr>
                        <a:t>00</a:t>
                      </a:r>
                      <a:endParaRPr lang="zh-TW" sz="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7948" marR="47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FF"/>
                          </a:solidFill>
                          <a:effectLst/>
                          <a:latin typeface="標楷體"/>
                          <a:ea typeface="新細明體"/>
                        </a:rPr>
                        <a:t> </a:t>
                      </a:r>
                      <a:endParaRPr lang="zh-TW" sz="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7948" marR="47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128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  <a:latin typeface="新細明體"/>
                          <a:ea typeface="新細明體"/>
                        </a:rPr>
                        <a:t>13</a:t>
                      </a:r>
                      <a:r>
                        <a:rPr lang="zh-TW" sz="800" kern="100">
                          <a:effectLst/>
                          <a:latin typeface="Times New Roman"/>
                          <a:ea typeface="新細明體"/>
                        </a:rPr>
                        <a:t>：</a:t>
                      </a:r>
                      <a:r>
                        <a:rPr lang="en-US" sz="800" kern="100">
                          <a:effectLst/>
                          <a:latin typeface="Times New Roman"/>
                          <a:ea typeface="新細明體"/>
                        </a:rPr>
                        <a:t>10</a:t>
                      </a:r>
                      <a:r>
                        <a:rPr lang="zh-TW" sz="800" kern="100">
                          <a:effectLst/>
                          <a:latin typeface="Times New Roman"/>
                          <a:ea typeface="新細明體"/>
                        </a:rPr>
                        <a:t>～</a:t>
                      </a:r>
                      <a:r>
                        <a:rPr lang="en-US" sz="800" kern="100">
                          <a:effectLst/>
                          <a:latin typeface="Times New Roman"/>
                          <a:ea typeface="新細明體"/>
                        </a:rPr>
                        <a:t>13</a:t>
                      </a:r>
                      <a:r>
                        <a:rPr lang="zh-TW" sz="800" kern="100">
                          <a:effectLst/>
                          <a:latin typeface="Times New Roman"/>
                          <a:ea typeface="新細明體"/>
                        </a:rPr>
                        <a:t>：</a:t>
                      </a:r>
                      <a:r>
                        <a:rPr lang="en-US" sz="800" kern="100">
                          <a:effectLst/>
                          <a:latin typeface="Times New Roman"/>
                          <a:ea typeface="新細明體"/>
                        </a:rPr>
                        <a:t>50</a:t>
                      </a:r>
                      <a:endParaRPr lang="zh-TW" sz="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7948" marR="47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FF"/>
                          </a:solidFill>
                          <a:effectLst/>
                          <a:latin typeface="標楷體"/>
                          <a:ea typeface="新細明體"/>
                        </a:rPr>
                        <a:t> </a:t>
                      </a:r>
                      <a:endParaRPr lang="zh-TW" sz="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7948" marR="47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</a:rPr>
                        <a:t>四年級</a:t>
                      </a:r>
                      <a:endParaRPr lang="zh-TW" sz="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7948" marR="47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FF"/>
                          </a:solidFill>
                          <a:effectLst/>
                          <a:latin typeface="標楷體"/>
                          <a:ea typeface="新細明體"/>
                        </a:rPr>
                        <a:t> </a:t>
                      </a:r>
                      <a:endParaRPr lang="zh-TW" sz="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7948" marR="47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FF"/>
                          </a:solidFill>
                          <a:effectLst/>
                          <a:latin typeface="標楷體"/>
                          <a:ea typeface="新細明體"/>
                        </a:rPr>
                        <a:t> </a:t>
                      </a:r>
                      <a:endParaRPr lang="zh-TW" sz="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7948" marR="47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FF"/>
                          </a:solidFill>
                          <a:effectLst/>
                          <a:latin typeface="標楷體"/>
                          <a:ea typeface="新細明體"/>
                        </a:rPr>
                        <a:t> </a:t>
                      </a:r>
                      <a:endParaRPr lang="zh-TW" sz="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7948" marR="47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2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  <a:latin typeface="新細明體"/>
                          <a:ea typeface="新細明體"/>
                        </a:rPr>
                        <a:t>14</a:t>
                      </a:r>
                      <a:r>
                        <a:rPr lang="zh-TW" sz="800" kern="100">
                          <a:effectLst/>
                          <a:latin typeface="Times New Roman"/>
                          <a:ea typeface="新細明體"/>
                        </a:rPr>
                        <a:t>：</a:t>
                      </a:r>
                      <a:r>
                        <a:rPr lang="en-US" sz="800" kern="100">
                          <a:effectLst/>
                          <a:latin typeface="Times New Roman"/>
                          <a:ea typeface="新細明體"/>
                        </a:rPr>
                        <a:t>00</a:t>
                      </a:r>
                      <a:r>
                        <a:rPr lang="zh-TW" sz="800" kern="100">
                          <a:effectLst/>
                          <a:latin typeface="Times New Roman"/>
                          <a:ea typeface="新細明體"/>
                        </a:rPr>
                        <a:t>～</a:t>
                      </a:r>
                      <a:r>
                        <a:rPr lang="en-US" sz="800" kern="100">
                          <a:effectLst/>
                          <a:latin typeface="Times New Roman"/>
                          <a:ea typeface="新細明體"/>
                        </a:rPr>
                        <a:t>14</a:t>
                      </a:r>
                      <a:r>
                        <a:rPr lang="zh-TW" sz="800" kern="100">
                          <a:effectLst/>
                          <a:latin typeface="Times New Roman"/>
                          <a:ea typeface="新細明體"/>
                        </a:rPr>
                        <a:t>：</a:t>
                      </a:r>
                      <a:r>
                        <a:rPr lang="en-US" sz="800" kern="100">
                          <a:effectLst/>
                          <a:latin typeface="Times New Roman"/>
                          <a:ea typeface="新細明體"/>
                        </a:rPr>
                        <a:t>40</a:t>
                      </a:r>
                      <a:endParaRPr lang="zh-TW" sz="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7948" marR="47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FF"/>
                          </a:solidFill>
                          <a:effectLst/>
                          <a:latin typeface="標楷體"/>
                          <a:ea typeface="新細明體"/>
                        </a:rPr>
                        <a:t> </a:t>
                      </a:r>
                      <a:endParaRPr lang="zh-TW" sz="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7948" marR="47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</a:rPr>
                        <a:t>五年級</a:t>
                      </a:r>
                      <a:endParaRPr lang="zh-TW" sz="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7948" marR="47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FF"/>
                          </a:solidFill>
                          <a:effectLst/>
                          <a:latin typeface="標楷體"/>
                          <a:ea typeface="新細明體"/>
                        </a:rPr>
                        <a:t> </a:t>
                      </a:r>
                      <a:endParaRPr lang="zh-TW" sz="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7948" marR="47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FF"/>
                          </a:solidFill>
                          <a:effectLst/>
                          <a:latin typeface="標楷體"/>
                          <a:ea typeface="新細明體"/>
                        </a:rPr>
                        <a:t> </a:t>
                      </a:r>
                      <a:endParaRPr lang="zh-TW" sz="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7948" marR="47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FF"/>
                          </a:solidFill>
                          <a:effectLst/>
                          <a:latin typeface="標楷體"/>
                          <a:ea typeface="新細明體"/>
                        </a:rPr>
                        <a:t> </a:t>
                      </a:r>
                      <a:endParaRPr lang="zh-TW" sz="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7948" marR="47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6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  <a:latin typeface="新細明體"/>
                          <a:ea typeface="新細明體"/>
                        </a:rPr>
                        <a:t>14</a:t>
                      </a:r>
                      <a:r>
                        <a:rPr lang="zh-TW" sz="800" kern="100">
                          <a:effectLst/>
                          <a:latin typeface="Times New Roman"/>
                          <a:ea typeface="新細明體"/>
                        </a:rPr>
                        <a:t>：</a:t>
                      </a:r>
                      <a:r>
                        <a:rPr lang="en-US" sz="800" kern="100">
                          <a:effectLst/>
                          <a:latin typeface="Times New Roman"/>
                          <a:ea typeface="新細明體"/>
                        </a:rPr>
                        <a:t>40</a:t>
                      </a:r>
                      <a:r>
                        <a:rPr lang="zh-TW" sz="800" kern="100">
                          <a:effectLst/>
                          <a:latin typeface="Times New Roman"/>
                          <a:ea typeface="新細明體"/>
                        </a:rPr>
                        <a:t>～</a:t>
                      </a:r>
                      <a:r>
                        <a:rPr lang="en-US" sz="800" kern="100">
                          <a:effectLst/>
                          <a:latin typeface="Times New Roman"/>
                          <a:ea typeface="新細明體"/>
                        </a:rPr>
                        <a:t>15</a:t>
                      </a:r>
                      <a:r>
                        <a:rPr lang="zh-TW" sz="800" kern="100">
                          <a:effectLst/>
                          <a:latin typeface="Times New Roman"/>
                          <a:ea typeface="新細明體"/>
                        </a:rPr>
                        <a:t>：</a:t>
                      </a:r>
                      <a:r>
                        <a:rPr lang="en-US" sz="800" kern="100">
                          <a:effectLst/>
                          <a:latin typeface="Times New Roman"/>
                          <a:ea typeface="新細明體"/>
                        </a:rPr>
                        <a:t>00</a:t>
                      </a:r>
                      <a:endParaRPr lang="zh-TW" sz="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7948" marR="47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FF"/>
                          </a:solidFill>
                          <a:effectLst/>
                          <a:latin typeface="標楷體"/>
                          <a:ea typeface="新細明體"/>
                        </a:rPr>
                        <a:t> </a:t>
                      </a:r>
                      <a:endParaRPr lang="zh-TW" sz="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7948" marR="47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445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  <a:latin typeface="新細明體"/>
                          <a:ea typeface="新細明體"/>
                        </a:rPr>
                        <a:t>15</a:t>
                      </a:r>
                      <a:r>
                        <a:rPr lang="zh-TW" sz="800" kern="100">
                          <a:effectLst/>
                          <a:latin typeface="Times New Roman"/>
                          <a:ea typeface="新細明體"/>
                        </a:rPr>
                        <a:t>：</a:t>
                      </a:r>
                      <a:r>
                        <a:rPr lang="en-US" sz="800" kern="100">
                          <a:effectLst/>
                          <a:latin typeface="Times New Roman"/>
                          <a:ea typeface="新細明體"/>
                        </a:rPr>
                        <a:t>00</a:t>
                      </a:r>
                      <a:r>
                        <a:rPr lang="zh-TW" sz="800" kern="100">
                          <a:effectLst/>
                          <a:latin typeface="Times New Roman"/>
                          <a:ea typeface="新細明體"/>
                        </a:rPr>
                        <a:t>～</a:t>
                      </a:r>
                      <a:r>
                        <a:rPr lang="en-US" sz="800" kern="100">
                          <a:effectLst/>
                          <a:latin typeface="Times New Roman"/>
                          <a:ea typeface="新細明體"/>
                        </a:rPr>
                        <a:t>15</a:t>
                      </a:r>
                      <a:r>
                        <a:rPr lang="zh-TW" sz="800" kern="100">
                          <a:effectLst/>
                          <a:latin typeface="Times New Roman"/>
                          <a:ea typeface="新細明體"/>
                        </a:rPr>
                        <a:t>：</a:t>
                      </a:r>
                      <a:r>
                        <a:rPr lang="en-US" sz="800" kern="100">
                          <a:effectLst/>
                          <a:latin typeface="Times New Roman"/>
                          <a:ea typeface="新細明體"/>
                        </a:rPr>
                        <a:t>40</a:t>
                      </a:r>
                      <a:endParaRPr lang="zh-TW" sz="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7948" marR="47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FF"/>
                          </a:solidFill>
                          <a:effectLst/>
                          <a:latin typeface="標楷體"/>
                          <a:ea typeface="新細明體"/>
                        </a:rPr>
                        <a:t> </a:t>
                      </a:r>
                      <a:endParaRPr lang="zh-TW" sz="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7948" marR="47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</a:rPr>
                        <a:t>六年級</a:t>
                      </a:r>
                      <a:endParaRPr lang="zh-TW" sz="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7948" marR="47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FF"/>
                          </a:solidFill>
                          <a:effectLst/>
                          <a:latin typeface="標楷體"/>
                          <a:ea typeface="新細明體"/>
                        </a:rPr>
                        <a:t> </a:t>
                      </a:r>
                      <a:endParaRPr lang="zh-TW" sz="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7948" marR="47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FF"/>
                          </a:solidFill>
                          <a:effectLst/>
                          <a:latin typeface="標楷體"/>
                          <a:ea typeface="新細明體"/>
                        </a:rPr>
                        <a:t> </a:t>
                      </a:r>
                      <a:endParaRPr lang="zh-TW" sz="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7948" marR="47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00FF"/>
                          </a:solidFill>
                          <a:effectLst/>
                          <a:latin typeface="標楷體"/>
                          <a:ea typeface="新細明體"/>
                        </a:rPr>
                        <a:t> </a:t>
                      </a:r>
                      <a:endParaRPr lang="zh-TW" sz="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7948" marR="47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374900" y="1206705"/>
            <a:ext cx="440528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2000" b="0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奇美國小</a:t>
            </a: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110</a:t>
            </a: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學年度母語專任教師：陳桂媚老師</a:t>
            </a:r>
            <a:endParaRPr kumimoji="1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036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="" xmlns:a16="http://schemas.microsoft.com/office/drawing/2014/main" id="{4C58BF51-0FCE-4BEE-BE6F-FF5F94AC7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058" y="512417"/>
            <a:ext cx="7858180" cy="78581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選習語文類別調查表</a:t>
            </a:r>
            <a:endParaRPr lang="zh-TW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49" y="1186774"/>
            <a:ext cx="3900735" cy="5441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911" y="1186774"/>
            <a:ext cx="3871608" cy="5469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3869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215756" y="169682"/>
            <a:ext cx="7617918" cy="1036949"/>
          </a:xfrm>
        </p:spPr>
        <p:txBody>
          <a:bodyPr>
            <a:normAutofit/>
          </a:bodyPr>
          <a:lstStyle/>
          <a:p>
            <a:r>
              <a:rPr lang="zh-TW" altLang="en-US" sz="3600" b="1" dirty="0" smtClean="0">
                <a:solidFill>
                  <a:schemeClr val="tx1"/>
                </a:solidFill>
              </a:rPr>
              <a:t>行政運作</a:t>
            </a:r>
            <a:r>
              <a:rPr lang="en-US" altLang="zh-TW" sz="3600" b="1" dirty="0" smtClean="0"/>
              <a:t>-</a:t>
            </a:r>
            <a:r>
              <a:rPr lang="zh-TW" altLang="en-US" sz="2800" dirty="0" smtClean="0">
                <a:solidFill>
                  <a:srgbClr val="FF0000"/>
                </a:solidFill>
              </a:rPr>
              <a:t>成立「臺灣母語日」推動小組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22449290"/>
              </p:ext>
            </p:extLst>
          </p:nvPr>
        </p:nvGraphicFramePr>
        <p:xfrm>
          <a:off x="457200" y="1405055"/>
          <a:ext cx="8294914" cy="5268879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537855"/>
                <a:gridCol w="1389413"/>
                <a:gridCol w="5367646"/>
              </a:tblGrid>
              <a:tr h="414552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職稱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負責人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工作項目與執掌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715528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召集人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校長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綜理工作推動事宜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715528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副召集人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教導主任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督導課程與活動之執行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715528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執行秘書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教務組長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課程規劃、活動執行及成果報告彙整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638886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活動組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學務組長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協助活動執行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715528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教學組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母語教師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課程進度規劃與教學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715528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語境組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總務主任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藝文教師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語言環境建置協助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637801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顧問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家長會長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支援活動計畫執行</a:t>
                      </a:r>
                      <a:endParaRPr lang="zh-TW" alt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52747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9853" y="225341"/>
            <a:ext cx="7617918" cy="1036949"/>
          </a:xfrm>
        </p:spPr>
        <p:txBody>
          <a:bodyPr>
            <a:normAutofit/>
          </a:bodyPr>
          <a:lstStyle/>
          <a:p>
            <a:r>
              <a:rPr lang="zh-TW" altLang="en-US" sz="3600" b="1" dirty="0" smtClean="0">
                <a:solidFill>
                  <a:schemeClr val="tx1"/>
                </a:solidFill>
              </a:rPr>
              <a:t>行政運作</a:t>
            </a:r>
            <a:r>
              <a:rPr lang="en-US" altLang="zh-TW" sz="3600" b="1" dirty="0" smtClean="0"/>
              <a:t>-</a:t>
            </a:r>
            <a:r>
              <a:rPr lang="zh-TW" altLang="en-US" sz="2800" dirty="0" smtClean="0">
                <a:solidFill>
                  <a:srgbClr val="FF0000"/>
                </a:solidFill>
              </a:rPr>
              <a:t>學校行政主管的配合程度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 smtClean="0">
                <a:solidFill>
                  <a:srgbClr val="FFFF00"/>
                </a:solidFill>
              </a:rPr>
              <a:t>積極申辦語言文化相關計畫</a:t>
            </a:r>
            <a:endParaRPr lang="en-US" altLang="zh-TW" sz="2800" b="1" dirty="0" smtClean="0">
              <a:solidFill>
                <a:srgbClr val="FFFF00"/>
              </a:solidFill>
            </a:endParaRPr>
          </a:p>
          <a:p>
            <a:pPr lvl="1"/>
            <a:r>
              <a:rPr lang="zh-TW" alt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學校藝術深耕教學計畫</a:t>
            </a:r>
            <a:endParaRPr lang="en-US" altLang="zh-TW" sz="2800" b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zh-TW" alt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原住民族社團計畫</a:t>
            </a:r>
            <a:endParaRPr lang="en-US" altLang="zh-TW" sz="2800" b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zh-TW" alt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夏日樂學計畫</a:t>
            </a:r>
            <a:endParaRPr lang="en-US" altLang="zh-TW" sz="2800" b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zh-TW" alt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教育優先區計畫</a:t>
            </a:r>
            <a:endParaRPr lang="en-US" altLang="zh-TW" sz="2800" b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zh-TW" alt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沉浸式族語教學幼兒園</a:t>
            </a:r>
            <a:r>
              <a:rPr lang="en-US" altLang="zh-TW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(</a:t>
            </a:r>
            <a:r>
              <a:rPr lang="zh-TW" alt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鐘點</a:t>
            </a:r>
            <a:r>
              <a:rPr lang="en-US" altLang="zh-TW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)</a:t>
            </a:r>
          </a:p>
          <a:p>
            <a:pPr lvl="1"/>
            <a:r>
              <a:rPr lang="zh-TW" alt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直播共學計畫</a:t>
            </a:r>
            <a:endParaRPr lang="en-US" altLang="zh-TW" sz="28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5756" y="169682"/>
            <a:ext cx="7617918" cy="1036949"/>
          </a:xfrm>
        </p:spPr>
        <p:txBody>
          <a:bodyPr>
            <a:normAutofit/>
          </a:bodyPr>
          <a:lstStyle/>
          <a:p>
            <a:r>
              <a:rPr lang="zh-TW" altLang="en-US" sz="3600" b="1" dirty="0" smtClean="0">
                <a:solidFill>
                  <a:schemeClr val="tx1"/>
                </a:solidFill>
              </a:rPr>
              <a:t>行政運作</a:t>
            </a:r>
            <a:r>
              <a:rPr lang="en-US" altLang="zh-TW" sz="3600" b="1" dirty="0" smtClean="0"/>
              <a:t>-</a:t>
            </a:r>
            <a:r>
              <a:rPr lang="zh-TW" altLang="en-US" sz="2800" dirty="0" smtClean="0">
                <a:solidFill>
                  <a:srgbClr val="FF0000"/>
                </a:solidFill>
              </a:rPr>
              <a:t>辦理期末學習成果闖關活動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767" y="3862872"/>
            <a:ext cx="3870036" cy="2901218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221" y="1182254"/>
            <a:ext cx="2385369" cy="3181927"/>
          </a:xfrm>
          <a:prstGeom prst="rect">
            <a:avLst/>
          </a:prstGeom>
        </p:spPr>
      </p:pic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91" y="1749208"/>
            <a:ext cx="3600546" cy="2700410"/>
          </a:xfrm>
        </p:spPr>
      </p:pic>
    </p:spTree>
    <p:extLst>
      <p:ext uri="{BB962C8B-B14F-4D97-AF65-F5344CB8AC3E}">
        <p14:creationId xmlns="" xmlns:p14="http://schemas.microsoft.com/office/powerpoint/2010/main" val="419886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5756" y="169682"/>
            <a:ext cx="7617918" cy="1036949"/>
          </a:xfrm>
        </p:spPr>
        <p:txBody>
          <a:bodyPr>
            <a:normAutofit/>
          </a:bodyPr>
          <a:lstStyle/>
          <a:p>
            <a:r>
              <a:rPr lang="zh-TW" altLang="en-US" sz="3600" b="1" dirty="0" smtClean="0">
                <a:solidFill>
                  <a:schemeClr val="tx1"/>
                </a:solidFill>
              </a:rPr>
              <a:t>行政運作</a:t>
            </a:r>
            <a:r>
              <a:rPr lang="en-US" altLang="zh-TW" sz="3600" b="1" dirty="0" smtClean="0"/>
              <a:t>-</a:t>
            </a:r>
            <a:r>
              <a:rPr lang="zh-TW" altLang="en-US" sz="2800" dirty="0" smtClean="0">
                <a:solidFill>
                  <a:srgbClr val="FF0000"/>
                </a:solidFill>
              </a:rPr>
              <a:t>族語單詞</a:t>
            </a:r>
            <a:r>
              <a:rPr lang="zh-TW" altLang="en-US" sz="2800" dirty="0">
                <a:solidFill>
                  <a:srgbClr val="FF0000"/>
                </a:solidFill>
              </a:rPr>
              <a:t>競賽訓練</a:t>
            </a:r>
          </a:p>
        </p:txBody>
      </p:sp>
      <p:pic>
        <p:nvPicPr>
          <p:cNvPr id="1026" name="Picture 2" descr="I:\110\110族競賽照片\609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80" y="1566731"/>
            <a:ext cx="3276613" cy="24580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:\110\110族競賽照片\6096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130" y="1560944"/>
            <a:ext cx="3410527" cy="25584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:\110\110族競賽照片\16855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590" y="3990107"/>
            <a:ext cx="3674773" cy="27567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1123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779</Words>
  <Application>Microsoft Office PowerPoint</Application>
  <PresentationFormat>如螢幕大小 (4:3)</PresentationFormat>
  <Paragraphs>178</Paragraphs>
  <Slides>32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33" baseType="lpstr">
      <vt:lpstr>流線</vt:lpstr>
      <vt:lpstr>花蓮縣110學年度第一學期 臺灣母語日訪視簡報</vt:lpstr>
      <vt:lpstr>投影片 2</vt:lpstr>
      <vt:lpstr>投影片 3</vt:lpstr>
      <vt:lpstr>投影片 4</vt:lpstr>
      <vt:lpstr>投影片 5</vt:lpstr>
      <vt:lpstr>行政運作-成立「臺灣母語日」推動小組</vt:lpstr>
      <vt:lpstr>行政運作-學校行政主管的配合程度</vt:lpstr>
      <vt:lpstr>行政運作-辦理期末學習成果闖關活動</vt:lpstr>
      <vt:lpstr>行政運作-族語單詞競賽訓練</vt:lpstr>
      <vt:lpstr>投影片 10</vt:lpstr>
      <vt:lpstr>行政運作-「臺灣母語日」視聽媒體資源</vt:lpstr>
      <vt:lpstr>行政運作-學校人員參與程度</vt:lpstr>
      <vt:lpstr>行政運作-學校人員參與程度</vt:lpstr>
      <vt:lpstr>活動規劃-「臺灣母語日」活動安排與內容</vt:lpstr>
      <vt:lpstr>活動規劃-「臺灣母語日」活動成效</vt:lpstr>
      <vt:lpstr>投影片 16</vt:lpstr>
      <vt:lpstr>活動規劃-社區資源結合運用-到社區報佳音</vt:lpstr>
      <vt:lpstr>活動規劃 -社區資源結合運用 -到社區報佳音</vt:lpstr>
      <vt:lpstr>投影片 19</vt:lpstr>
      <vt:lpstr>投影片 20</vt:lpstr>
      <vt:lpstr>情境營造-情境佈置</vt:lpstr>
      <vt:lpstr>情境營造-社團活動-奇美wawa樂舞社團</vt:lpstr>
      <vt:lpstr>投影片 23</vt:lpstr>
      <vt:lpstr>情境營造-廣播製作-自製動畫學族語</vt:lpstr>
      <vt:lpstr>情境營造-廣播製作-瑞穗衛生所長照2.0失智宣導短片</vt:lpstr>
      <vt:lpstr>投影片 26</vt:lpstr>
      <vt:lpstr>投影片 27</vt:lpstr>
      <vt:lpstr>教育優先區-傳統射箭</vt:lpstr>
      <vt:lpstr>投影片 29</vt:lpstr>
      <vt:lpstr>投影片 30</vt:lpstr>
      <vt:lpstr>檢討與建議</vt:lpstr>
      <vt:lpstr>報告完畢 感謝聆聽     Aray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奇美國小109學年度 藝術與美感深耕訪視報告 </dc:title>
  <cp:lastModifiedBy>Principal2</cp:lastModifiedBy>
  <cp:revision>154</cp:revision>
  <dcterms:modified xsi:type="dcterms:W3CDTF">2022-05-17T01:04:24Z</dcterms:modified>
</cp:coreProperties>
</file>