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60" r:id="rId5"/>
    <p:sldId id="265" r:id="rId6"/>
    <p:sldId id="275" r:id="rId7"/>
    <p:sldId id="261" r:id="rId8"/>
    <p:sldId id="263" r:id="rId9"/>
    <p:sldId id="264" r:id="rId10"/>
    <p:sldId id="262" r:id="rId11"/>
    <p:sldId id="290" r:id="rId12"/>
    <p:sldId id="291" r:id="rId13"/>
    <p:sldId id="287" r:id="rId14"/>
    <p:sldId id="289" r:id="rId15"/>
    <p:sldId id="266" r:id="rId16"/>
    <p:sldId id="267" r:id="rId17"/>
    <p:sldId id="268" r:id="rId18"/>
    <p:sldId id="278" r:id="rId19"/>
    <p:sldId id="279" r:id="rId20"/>
    <p:sldId id="280" r:id="rId21"/>
    <p:sldId id="269" r:id="rId22"/>
    <p:sldId id="270" r:id="rId23"/>
    <p:sldId id="271" r:id="rId24"/>
    <p:sldId id="282" r:id="rId25"/>
    <p:sldId id="284" r:id="rId26"/>
    <p:sldId id="276" r:id="rId27"/>
    <p:sldId id="273" r:id="rId28"/>
    <p:sldId id="274" r:id="rId2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272" y="-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20B90-7222-43E4-8F6F-578B0C1F6962}" type="datetimeFigureOut">
              <a:rPr lang="zh-TW" altLang="en-US" smtClean="0"/>
              <a:t>2021/11/15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B9A04-1FC9-4996-8576-31AF00C67A63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20B90-7222-43E4-8F6F-578B0C1F6962}" type="datetimeFigureOut">
              <a:rPr lang="zh-TW" altLang="en-US" smtClean="0"/>
              <a:t>2021/11/15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B9A04-1FC9-4996-8576-31AF00C67A63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20B90-7222-43E4-8F6F-578B0C1F6962}" type="datetimeFigureOut">
              <a:rPr lang="zh-TW" altLang="en-US" smtClean="0"/>
              <a:t>2021/11/15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B9A04-1FC9-4996-8576-31AF00C67A63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20B90-7222-43E4-8F6F-578B0C1F6962}" type="datetimeFigureOut">
              <a:rPr lang="zh-TW" altLang="en-US" smtClean="0"/>
              <a:t>2021/11/15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B9A04-1FC9-4996-8576-31AF00C67A63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20B90-7222-43E4-8F6F-578B0C1F6962}" type="datetimeFigureOut">
              <a:rPr lang="zh-TW" altLang="en-US" smtClean="0"/>
              <a:t>2021/11/15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B9A04-1FC9-4996-8576-31AF00C67A63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20B90-7222-43E4-8F6F-578B0C1F6962}" type="datetimeFigureOut">
              <a:rPr lang="zh-TW" altLang="en-US" smtClean="0"/>
              <a:t>2021/11/15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B9A04-1FC9-4996-8576-31AF00C67A63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20B90-7222-43E4-8F6F-578B0C1F6962}" type="datetimeFigureOut">
              <a:rPr lang="zh-TW" altLang="en-US" smtClean="0"/>
              <a:t>2021/11/15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B9A04-1FC9-4996-8576-31AF00C67A63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20B90-7222-43E4-8F6F-578B0C1F6962}" type="datetimeFigureOut">
              <a:rPr lang="zh-TW" altLang="en-US" smtClean="0"/>
              <a:t>2021/11/15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B9A04-1FC9-4996-8576-31AF00C67A63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20B90-7222-43E4-8F6F-578B0C1F6962}" type="datetimeFigureOut">
              <a:rPr lang="zh-TW" altLang="en-US" smtClean="0"/>
              <a:t>2021/11/15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B9A04-1FC9-4996-8576-31AF00C67A63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20B90-7222-43E4-8F6F-578B0C1F6962}" type="datetimeFigureOut">
              <a:rPr lang="zh-TW" altLang="en-US" smtClean="0"/>
              <a:t>2021/11/15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B9A04-1FC9-4996-8576-31AF00C67A6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20B90-7222-43E4-8F6F-578B0C1F6962}" type="datetimeFigureOut">
              <a:rPr lang="zh-TW" altLang="en-US" smtClean="0"/>
              <a:t>2021/11/15</a:t>
            </a:fld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4B9A04-1FC9-4996-8576-31AF00C67A6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3F4B9A04-1FC9-4996-8576-31AF00C67A6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A620B90-7222-43E4-8F6F-578B0C1F6962}" type="datetimeFigureOut">
              <a:rPr lang="zh-TW" altLang="en-US" smtClean="0"/>
              <a:t>2021/11/15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00100" y="332656"/>
            <a:ext cx="7543800" cy="2593975"/>
          </a:xfrm>
        </p:spPr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花蓮縣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學年度台灣母語日訪視簡報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3015052" y="2852936"/>
            <a:ext cx="3113896" cy="1066800"/>
          </a:xfrm>
        </p:spPr>
        <p:txBody>
          <a:bodyPr>
            <a:noAutofit/>
          </a:bodyPr>
          <a:lstStyle/>
          <a:p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花蓮縣東里國中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/>
          <p:nvPr/>
        </p:nvPicPr>
        <p:blipFill rotWithShape="1">
          <a:blip r:embed="rId2"/>
          <a:srcRect t="17693" b="4837"/>
          <a:stretch/>
        </p:blipFill>
        <p:spPr>
          <a:xfrm>
            <a:off x="1691680" y="4077072"/>
            <a:ext cx="5274310" cy="2553629"/>
          </a:xfrm>
          <a:prstGeom prst="rect">
            <a:avLst/>
          </a:prstGeom>
        </p:spPr>
      </p:pic>
      <p:sp>
        <p:nvSpPr>
          <p:cNvPr id="7" name="手繪多邊形 6"/>
          <p:cNvSpPr/>
          <p:nvPr/>
        </p:nvSpPr>
        <p:spPr>
          <a:xfrm>
            <a:off x="602166" y="3546088"/>
            <a:ext cx="959005" cy="490653"/>
          </a:xfrm>
          <a:custGeom>
            <a:avLst/>
            <a:gdLst>
              <a:gd name="connsiteX0" fmla="*/ 959005 w 959005"/>
              <a:gd name="connsiteY0" fmla="*/ 490653 h 490653"/>
              <a:gd name="connsiteX1" fmla="*/ 903249 w 959005"/>
              <a:gd name="connsiteY1" fmla="*/ 446049 h 490653"/>
              <a:gd name="connsiteX2" fmla="*/ 836341 w 959005"/>
              <a:gd name="connsiteY2" fmla="*/ 323385 h 490653"/>
              <a:gd name="connsiteX3" fmla="*/ 780585 w 959005"/>
              <a:gd name="connsiteY3" fmla="*/ 267629 h 490653"/>
              <a:gd name="connsiteX4" fmla="*/ 747132 w 959005"/>
              <a:gd name="connsiteY4" fmla="*/ 256478 h 490653"/>
              <a:gd name="connsiteX5" fmla="*/ 724829 w 959005"/>
              <a:gd name="connsiteY5" fmla="*/ 234175 h 490653"/>
              <a:gd name="connsiteX6" fmla="*/ 613317 w 959005"/>
              <a:gd name="connsiteY6" fmla="*/ 211873 h 490653"/>
              <a:gd name="connsiteX7" fmla="*/ 412595 w 959005"/>
              <a:gd name="connsiteY7" fmla="*/ 223024 h 490653"/>
              <a:gd name="connsiteX8" fmla="*/ 345688 w 959005"/>
              <a:gd name="connsiteY8" fmla="*/ 234175 h 490653"/>
              <a:gd name="connsiteX9" fmla="*/ 167268 w 959005"/>
              <a:gd name="connsiteY9" fmla="*/ 223024 h 490653"/>
              <a:gd name="connsiteX10" fmla="*/ 89210 w 959005"/>
              <a:gd name="connsiteY10" fmla="*/ 133814 h 490653"/>
              <a:gd name="connsiteX11" fmla="*/ 66907 w 959005"/>
              <a:gd name="connsiteY11" fmla="*/ 111512 h 490653"/>
              <a:gd name="connsiteX12" fmla="*/ 22302 w 959005"/>
              <a:gd name="connsiteY12" fmla="*/ 44605 h 490653"/>
              <a:gd name="connsiteX13" fmla="*/ 0 w 959005"/>
              <a:gd name="connsiteY13" fmla="*/ 0 h 490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59005" h="490653">
                <a:moveTo>
                  <a:pt x="959005" y="490653"/>
                </a:moveTo>
                <a:cubicBezTo>
                  <a:pt x="940420" y="475785"/>
                  <a:pt x="917529" y="465090"/>
                  <a:pt x="903249" y="446049"/>
                </a:cubicBezTo>
                <a:cubicBezTo>
                  <a:pt x="865059" y="395129"/>
                  <a:pt x="872084" y="364234"/>
                  <a:pt x="836341" y="323385"/>
                </a:cubicBezTo>
                <a:cubicBezTo>
                  <a:pt x="819033" y="303605"/>
                  <a:pt x="805520" y="275941"/>
                  <a:pt x="780585" y="267629"/>
                </a:cubicBezTo>
                <a:lnTo>
                  <a:pt x="747132" y="256478"/>
                </a:lnTo>
                <a:cubicBezTo>
                  <a:pt x="739698" y="249044"/>
                  <a:pt x="734233" y="238877"/>
                  <a:pt x="724829" y="234175"/>
                </a:cubicBezTo>
                <a:cubicBezTo>
                  <a:pt x="708195" y="225858"/>
                  <a:pt x="621717" y="213273"/>
                  <a:pt x="613317" y="211873"/>
                </a:cubicBezTo>
                <a:cubicBezTo>
                  <a:pt x="546410" y="215590"/>
                  <a:pt x="479374" y="217459"/>
                  <a:pt x="412595" y="223024"/>
                </a:cubicBezTo>
                <a:cubicBezTo>
                  <a:pt x="390063" y="224902"/>
                  <a:pt x="368298" y="234175"/>
                  <a:pt x="345688" y="234175"/>
                </a:cubicBezTo>
                <a:cubicBezTo>
                  <a:pt x="286099" y="234175"/>
                  <a:pt x="226741" y="226741"/>
                  <a:pt x="167268" y="223024"/>
                </a:cubicBezTo>
                <a:cubicBezTo>
                  <a:pt x="29689" y="85445"/>
                  <a:pt x="162981" y="226027"/>
                  <a:pt x="89210" y="133814"/>
                </a:cubicBezTo>
                <a:cubicBezTo>
                  <a:pt x="82642" y="125604"/>
                  <a:pt x="73215" y="119923"/>
                  <a:pt x="66907" y="111512"/>
                </a:cubicBezTo>
                <a:cubicBezTo>
                  <a:pt x="50824" y="90069"/>
                  <a:pt x="22302" y="44605"/>
                  <a:pt x="22302" y="44605"/>
                </a:cubicBezTo>
                <a:cubicBezTo>
                  <a:pt x="9489" y="6164"/>
                  <a:pt x="19463" y="19463"/>
                  <a:pt x="0" y="0"/>
                </a:cubicBezTo>
              </a:path>
            </a:pathLst>
          </a:cu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手繪多邊形 7"/>
          <p:cNvSpPr/>
          <p:nvPr/>
        </p:nvSpPr>
        <p:spPr>
          <a:xfrm>
            <a:off x="289932" y="5006898"/>
            <a:ext cx="1215483" cy="367990"/>
          </a:xfrm>
          <a:custGeom>
            <a:avLst/>
            <a:gdLst>
              <a:gd name="connsiteX0" fmla="*/ 1215483 w 1215483"/>
              <a:gd name="connsiteY0" fmla="*/ 89209 h 367990"/>
              <a:gd name="connsiteX1" fmla="*/ 1148575 w 1215483"/>
              <a:gd name="connsiteY1" fmla="*/ 33453 h 367990"/>
              <a:gd name="connsiteX2" fmla="*/ 1092819 w 1215483"/>
              <a:gd name="connsiteY2" fmla="*/ 0 h 367990"/>
              <a:gd name="connsiteX3" fmla="*/ 880946 w 1215483"/>
              <a:gd name="connsiteY3" fmla="*/ 11151 h 367990"/>
              <a:gd name="connsiteX4" fmla="*/ 847492 w 1215483"/>
              <a:gd name="connsiteY4" fmla="*/ 33453 h 367990"/>
              <a:gd name="connsiteX5" fmla="*/ 814039 w 1215483"/>
              <a:gd name="connsiteY5" fmla="*/ 44604 h 367990"/>
              <a:gd name="connsiteX6" fmla="*/ 758283 w 1215483"/>
              <a:gd name="connsiteY6" fmla="*/ 78058 h 367990"/>
              <a:gd name="connsiteX7" fmla="*/ 713678 w 1215483"/>
              <a:gd name="connsiteY7" fmla="*/ 133814 h 367990"/>
              <a:gd name="connsiteX8" fmla="*/ 657922 w 1215483"/>
              <a:gd name="connsiteY8" fmla="*/ 234175 h 367990"/>
              <a:gd name="connsiteX9" fmla="*/ 635619 w 1215483"/>
              <a:gd name="connsiteY9" fmla="*/ 267629 h 367990"/>
              <a:gd name="connsiteX10" fmla="*/ 591014 w 1215483"/>
              <a:gd name="connsiteY10" fmla="*/ 323385 h 367990"/>
              <a:gd name="connsiteX11" fmla="*/ 557561 w 1215483"/>
              <a:gd name="connsiteY11" fmla="*/ 345687 h 367990"/>
              <a:gd name="connsiteX12" fmla="*/ 490653 w 1215483"/>
              <a:gd name="connsiteY12" fmla="*/ 367990 h 367990"/>
              <a:gd name="connsiteX13" fmla="*/ 356839 w 1215483"/>
              <a:gd name="connsiteY13" fmla="*/ 345687 h 367990"/>
              <a:gd name="connsiteX14" fmla="*/ 334536 w 1215483"/>
              <a:gd name="connsiteY14" fmla="*/ 323385 h 367990"/>
              <a:gd name="connsiteX15" fmla="*/ 301083 w 1215483"/>
              <a:gd name="connsiteY15" fmla="*/ 301082 h 367990"/>
              <a:gd name="connsiteX16" fmla="*/ 234175 w 1215483"/>
              <a:gd name="connsiteY16" fmla="*/ 267629 h 367990"/>
              <a:gd name="connsiteX17" fmla="*/ 156117 w 1215483"/>
              <a:gd name="connsiteY17" fmla="*/ 211873 h 367990"/>
              <a:gd name="connsiteX18" fmla="*/ 78058 w 1215483"/>
              <a:gd name="connsiteY18" fmla="*/ 178419 h 367990"/>
              <a:gd name="connsiteX19" fmla="*/ 0 w 1215483"/>
              <a:gd name="connsiteY19" fmla="*/ 156117 h 36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5483" h="367990">
                <a:moveTo>
                  <a:pt x="1215483" y="89209"/>
                </a:moveTo>
                <a:cubicBezTo>
                  <a:pt x="1193180" y="70624"/>
                  <a:pt x="1172731" y="49557"/>
                  <a:pt x="1148575" y="33453"/>
                </a:cubicBezTo>
                <a:cubicBezTo>
                  <a:pt x="1061716" y="-24453"/>
                  <a:pt x="1162281" y="69459"/>
                  <a:pt x="1092819" y="0"/>
                </a:cubicBezTo>
                <a:cubicBezTo>
                  <a:pt x="1022195" y="3717"/>
                  <a:pt x="951020" y="1596"/>
                  <a:pt x="880946" y="11151"/>
                </a:cubicBezTo>
                <a:cubicBezTo>
                  <a:pt x="867667" y="12962"/>
                  <a:pt x="859479" y="27459"/>
                  <a:pt x="847492" y="33453"/>
                </a:cubicBezTo>
                <a:cubicBezTo>
                  <a:pt x="836979" y="38710"/>
                  <a:pt x="825190" y="40887"/>
                  <a:pt x="814039" y="44604"/>
                </a:cubicBezTo>
                <a:cubicBezTo>
                  <a:pt x="757527" y="101116"/>
                  <a:pt x="830663" y="34629"/>
                  <a:pt x="758283" y="78058"/>
                </a:cubicBezTo>
                <a:cubicBezTo>
                  <a:pt x="740628" y="88651"/>
                  <a:pt x="723808" y="118619"/>
                  <a:pt x="713678" y="133814"/>
                </a:cubicBezTo>
                <a:cubicBezTo>
                  <a:pt x="694051" y="192697"/>
                  <a:pt x="709047" y="157488"/>
                  <a:pt x="657922" y="234175"/>
                </a:cubicBezTo>
                <a:lnTo>
                  <a:pt x="635619" y="267629"/>
                </a:lnTo>
                <a:cubicBezTo>
                  <a:pt x="619059" y="292469"/>
                  <a:pt x="613714" y="305225"/>
                  <a:pt x="591014" y="323385"/>
                </a:cubicBezTo>
                <a:cubicBezTo>
                  <a:pt x="580549" y="331757"/>
                  <a:pt x="569808" y="340244"/>
                  <a:pt x="557561" y="345687"/>
                </a:cubicBezTo>
                <a:cubicBezTo>
                  <a:pt x="536078" y="355235"/>
                  <a:pt x="490653" y="367990"/>
                  <a:pt x="490653" y="367990"/>
                </a:cubicBezTo>
                <a:cubicBezTo>
                  <a:pt x="480728" y="366887"/>
                  <a:pt x="386563" y="363522"/>
                  <a:pt x="356839" y="345687"/>
                </a:cubicBezTo>
                <a:cubicBezTo>
                  <a:pt x="347824" y="340278"/>
                  <a:pt x="342746" y="329953"/>
                  <a:pt x="334536" y="323385"/>
                </a:cubicBezTo>
                <a:cubicBezTo>
                  <a:pt x="324071" y="315013"/>
                  <a:pt x="313070" y="307076"/>
                  <a:pt x="301083" y="301082"/>
                </a:cubicBezTo>
                <a:cubicBezTo>
                  <a:pt x="253592" y="277336"/>
                  <a:pt x="278918" y="305979"/>
                  <a:pt x="234175" y="267629"/>
                </a:cubicBezTo>
                <a:cubicBezTo>
                  <a:pt x="166826" y="209902"/>
                  <a:pt x="217586" y="232363"/>
                  <a:pt x="156117" y="211873"/>
                </a:cubicBezTo>
                <a:cubicBezTo>
                  <a:pt x="110151" y="165907"/>
                  <a:pt x="162622" y="210130"/>
                  <a:pt x="78058" y="178419"/>
                </a:cubicBezTo>
                <a:cubicBezTo>
                  <a:pt x="-3408" y="147870"/>
                  <a:pt x="97549" y="156117"/>
                  <a:pt x="0" y="156117"/>
                </a:cubicBezTo>
              </a:path>
            </a:pathLst>
          </a:cu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手繪多邊形 8"/>
          <p:cNvSpPr/>
          <p:nvPr/>
        </p:nvSpPr>
        <p:spPr>
          <a:xfrm rot="19142380">
            <a:off x="547593" y="5987523"/>
            <a:ext cx="959005" cy="490653"/>
          </a:xfrm>
          <a:custGeom>
            <a:avLst/>
            <a:gdLst>
              <a:gd name="connsiteX0" fmla="*/ 959005 w 959005"/>
              <a:gd name="connsiteY0" fmla="*/ 490653 h 490653"/>
              <a:gd name="connsiteX1" fmla="*/ 903249 w 959005"/>
              <a:gd name="connsiteY1" fmla="*/ 446049 h 490653"/>
              <a:gd name="connsiteX2" fmla="*/ 836341 w 959005"/>
              <a:gd name="connsiteY2" fmla="*/ 323385 h 490653"/>
              <a:gd name="connsiteX3" fmla="*/ 780585 w 959005"/>
              <a:gd name="connsiteY3" fmla="*/ 267629 h 490653"/>
              <a:gd name="connsiteX4" fmla="*/ 747132 w 959005"/>
              <a:gd name="connsiteY4" fmla="*/ 256478 h 490653"/>
              <a:gd name="connsiteX5" fmla="*/ 724829 w 959005"/>
              <a:gd name="connsiteY5" fmla="*/ 234175 h 490653"/>
              <a:gd name="connsiteX6" fmla="*/ 613317 w 959005"/>
              <a:gd name="connsiteY6" fmla="*/ 211873 h 490653"/>
              <a:gd name="connsiteX7" fmla="*/ 412595 w 959005"/>
              <a:gd name="connsiteY7" fmla="*/ 223024 h 490653"/>
              <a:gd name="connsiteX8" fmla="*/ 345688 w 959005"/>
              <a:gd name="connsiteY8" fmla="*/ 234175 h 490653"/>
              <a:gd name="connsiteX9" fmla="*/ 167268 w 959005"/>
              <a:gd name="connsiteY9" fmla="*/ 223024 h 490653"/>
              <a:gd name="connsiteX10" fmla="*/ 89210 w 959005"/>
              <a:gd name="connsiteY10" fmla="*/ 133814 h 490653"/>
              <a:gd name="connsiteX11" fmla="*/ 66907 w 959005"/>
              <a:gd name="connsiteY11" fmla="*/ 111512 h 490653"/>
              <a:gd name="connsiteX12" fmla="*/ 22302 w 959005"/>
              <a:gd name="connsiteY12" fmla="*/ 44605 h 490653"/>
              <a:gd name="connsiteX13" fmla="*/ 0 w 959005"/>
              <a:gd name="connsiteY13" fmla="*/ 0 h 490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59005" h="490653">
                <a:moveTo>
                  <a:pt x="959005" y="490653"/>
                </a:moveTo>
                <a:cubicBezTo>
                  <a:pt x="940420" y="475785"/>
                  <a:pt x="917529" y="465090"/>
                  <a:pt x="903249" y="446049"/>
                </a:cubicBezTo>
                <a:cubicBezTo>
                  <a:pt x="865059" y="395129"/>
                  <a:pt x="872084" y="364234"/>
                  <a:pt x="836341" y="323385"/>
                </a:cubicBezTo>
                <a:cubicBezTo>
                  <a:pt x="819033" y="303605"/>
                  <a:pt x="805520" y="275941"/>
                  <a:pt x="780585" y="267629"/>
                </a:cubicBezTo>
                <a:lnTo>
                  <a:pt x="747132" y="256478"/>
                </a:lnTo>
                <a:cubicBezTo>
                  <a:pt x="739698" y="249044"/>
                  <a:pt x="734233" y="238877"/>
                  <a:pt x="724829" y="234175"/>
                </a:cubicBezTo>
                <a:cubicBezTo>
                  <a:pt x="708195" y="225858"/>
                  <a:pt x="621717" y="213273"/>
                  <a:pt x="613317" y="211873"/>
                </a:cubicBezTo>
                <a:cubicBezTo>
                  <a:pt x="546410" y="215590"/>
                  <a:pt x="479374" y="217459"/>
                  <a:pt x="412595" y="223024"/>
                </a:cubicBezTo>
                <a:cubicBezTo>
                  <a:pt x="390063" y="224902"/>
                  <a:pt x="368298" y="234175"/>
                  <a:pt x="345688" y="234175"/>
                </a:cubicBezTo>
                <a:cubicBezTo>
                  <a:pt x="286099" y="234175"/>
                  <a:pt x="226741" y="226741"/>
                  <a:pt x="167268" y="223024"/>
                </a:cubicBezTo>
                <a:cubicBezTo>
                  <a:pt x="29689" y="85445"/>
                  <a:pt x="162981" y="226027"/>
                  <a:pt x="89210" y="133814"/>
                </a:cubicBezTo>
                <a:cubicBezTo>
                  <a:pt x="82642" y="125604"/>
                  <a:pt x="73215" y="119923"/>
                  <a:pt x="66907" y="111512"/>
                </a:cubicBezTo>
                <a:cubicBezTo>
                  <a:pt x="50824" y="90069"/>
                  <a:pt x="22302" y="44605"/>
                  <a:pt x="22302" y="44605"/>
                </a:cubicBezTo>
                <a:cubicBezTo>
                  <a:pt x="9489" y="6164"/>
                  <a:pt x="19463" y="19463"/>
                  <a:pt x="0" y="0"/>
                </a:cubicBezTo>
              </a:path>
            </a:pathLst>
          </a:cu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手繪多邊形 9"/>
          <p:cNvSpPr/>
          <p:nvPr/>
        </p:nvSpPr>
        <p:spPr>
          <a:xfrm rot="20291599">
            <a:off x="7124186" y="3657453"/>
            <a:ext cx="1694986" cy="401444"/>
          </a:xfrm>
          <a:custGeom>
            <a:avLst/>
            <a:gdLst>
              <a:gd name="connsiteX0" fmla="*/ 0 w 1694986"/>
              <a:gd name="connsiteY0" fmla="*/ 245327 h 401444"/>
              <a:gd name="connsiteX1" fmla="*/ 66908 w 1694986"/>
              <a:gd name="connsiteY1" fmla="*/ 211873 h 401444"/>
              <a:gd name="connsiteX2" fmla="*/ 111513 w 1694986"/>
              <a:gd name="connsiteY2" fmla="*/ 200722 h 401444"/>
              <a:gd name="connsiteX3" fmla="*/ 144966 w 1694986"/>
              <a:gd name="connsiteY3" fmla="*/ 189571 h 401444"/>
              <a:gd name="connsiteX4" fmla="*/ 189571 w 1694986"/>
              <a:gd name="connsiteY4" fmla="*/ 178420 h 401444"/>
              <a:gd name="connsiteX5" fmla="*/ 223025 w 1694986"/>
              <a:gd name="connsiteY5" fmla="*/ 167268 h 401444"/>
              <a:gd name="connsiteX6" fmla="*/ 334537 w 1694986"/>
              <a:gd name="connsiteY6" fmla="*/ 144966 h 401444"/>
              <a:gd name="connsiteX7" fmla="*/ 468352 w 1694986"/>
              <a:gd name="connsiteY7" fmla="*/ 167268 h 401444"/>
              <a:gd name="connsiteX8" fmla="*/ 490654 w 1694986"/>
              <a:gd name="connsiteY8" fmla="*/ 189571 h 401444"/>
              <a:gd name="connsiteX9" fmla="*/ 546410 w 1694986"/>
              <a:gd name="connsiteY9" fmla="*/ 200722 h 401444"/>
              <a:gd name="connsiteX10" fmla="*/ 613318 w 1694986"/>
              <a:gd name="connsiteY10" fmla="*/ 223025 h 401444"/>
              <a:gd name="connsiteX11" fmla="*/ 680225 w 1694986"/>
              <a:gd name="connsiteY11" fmla="*/ 256478 h 401444"/>
              <a:gd name="connsiteX12" fmla="*/ 713679 w 1694986"/>
              <a:gd name="connsiteY12" fmla="*/ 267629 h 401444"/>
              <a:gd name="connsiteX13" fmla="*/ 814040 w 1694986"/>
              <a:gd name="connsiteY13" fmla="*/ 334537 h 401444"/>
              <a:gd name="connsiteX14" fmla="*/ 847493 w 1694986"/>
              <a:gd name="connsiteY14" fmla="*/ 356839 h 401444"/>
              <a:gd name="connsiteX15" fmla="*/ 880947 w 1694986"/>
              <a:gd name="connsiteY15" fmla="*/ 367990 h 401444"/>
              <a:gd name="connsiteX16" fmla="*/ 914400 w 1694986"/>
              <a:gd name="connsiteY16" fmla="*/ 390293 h 401444"/>
              <a:gd name="connsiteX17" fmla="*/ 959005 w 1694986"/>
              <a:gd name="connsiteY17" fmla="*/ 401444 h 401444"/>
              <a:gd name="connsiteX18" fmla="*/ 1293542 w 1694986"/>
              <a:gd name="connsiteY18" fmla="*/ 390293 h 401444"/>
              <a:gd name="connsiteX19" fmla="*/ 1326996 w 1694986"/>
              <a:gd name="connsiteY19" fmla="*/ 379142 h 401444"/>
              <a:gd name="connsiteX20" fmla="*/ 1349298 w 1694986"/>
              <a:gd name="connsiteY20" fmla="*/ 356839 h 401444"/>
              <a:gd name="connsiteX21" fmla="*/ 1393903 w 1694986"/>
              <a:gd name="connsiteY21" fmla="*/ 345688 h 401444"/>
              <a:gd name="connsiteX22" fmla="*/ 1449659 w 1694986"/>
              <a:gd name="connsiteY22" fmla="*/ 312234 h 401444"/>
              <a:gd name="connsiteX23" fmla="*/ 1505415 w 1694986"/>
              <a:gd name="connsiteY23" fmla="*/ 256478 h 401444"/>
              <a:gd name="connsiteX24" fmla="*/ 1550020 w 1694986"/>
              <a:gd name="connsiteY24" fmla="*/ 211873 h 401444"/>
              <a:gd name="connsiteX25" fmla="*/ 1572322 w 1694986"/>
              <a:gd name="connsiteY25" fmla="*/ 178420 h 401444"/>
              <a:gd name="connsiteX26" fmla="*/ 1594625 w 1694986"/>
              <a:gd name="connsiteY26" fmla="*/ 133815 h 401444"/>
              <a:gd name="connsiteX27" fmla="*/ 1639230 w 1694986"/>
              <a:gd name="connsiteY27" fmla="*/ 89210 h 401444"/>
              <a:gd name="connsiteX28" fmla="*/ 1694986 w 1694986"/>
              <a:gd name="connsiteY28" fmla="*/ 0 h 40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694986" h="401444">
                <a:moveTo>
                  <a:pt x="0" y="245327"/>
                </a:moveTo>
                <a:cubicBezTo>
                  <a:pt x="22303" y="234176"/>
                  <a:pt x="43756" y="221134"/>
                  <a:pt x="66908" y="211873"/>
                </a:cubicBezTo>
                <a:cubicBezTo>
                  <a:pt x="81138" y="206181"/>
                  <a:pt x="96777" y="204932"/>
                  <a:pt x="111513" y="200722"/>
                </a:cubicBezTo>
                <a:cubicBezTo>
                  <a:pt x="122815" y="197493"/>
                  <a:pt x="133664" y="192800"/>
                  <a:pt x="144966" y="189571"/>
                </a:cubicBezTo>
                <a:cubicBezTo>
                  <a:pt x="159702" y="185361"/>
                  <a:pt x="174835" y="182630"/>
                  <a:pt x="189571" y="178420"/>
                </a:cubicBezTo>
                <a:cubicBezTo>
                  <a:pt x="200873" y="175191"/>
                  <a:pt x="211571" y="169911"/>
                  <a:pt x="223025" y="167268"/>
                </a:cubicBezTo>
                <a:cubicBezTo>
                  <a:pt x="259961" y="158744"/>
                  <a:pt x="297366" y="152400"/>
                  <a:pt x="334537" y="144966"/>
                </a:cubicBezTo>
                <a:cubicBezTo>
                  <a:pt x="379142" y="152400"/>
                  <a:pt x="424872" y="154845"/>
                  <a:pt x="468352" y="167268"/>
                </a:cubicBezTo>
                <a:cubicBezTo>
                  <a:pt x="478461" y="170156"/>
                  <a:pt x="480991" y="185429"/>
                  <a:pt x="490654" y="189571"/>
                </a:cubicBezTo>
                <a:cubicBezTo>
                  <a:pt x="508075" y="197037"/>
                  <a:pt x="528124" y="195735"/>
                  <a:pt x="546410" y="200722"/>
                </a:cubicBezTo>
                <a:cubicBezTo>
                  <a:pt x="569091" y="206908"/>
                  <a:pt x="591015" y="215591"/>
                  <a:pt x="613318" y="223025"/>
                </a:cubicBezTo>
                <a:cubicBezTo>
                  <a:pt x="697407" y="251055"/>
                  <a:pt x="593752" y="213243"/>
                  <a:pt x="680225" y="256478"/>
                </a:cubicBezTo>
                <a:cubicBezTo>
                  <a:pt x="690739" y="261735"/>
                  <a:pt x="702528" y="263912"/>
                  <a:pt x="713679" y="267629"/>
                </a:cubicBezTo>
                <a:lnTo>
                  <a:pt x="814040" y="334537"/>
                </a:lnTo>
                <a:cubicBezTo>
                  <a:pt x="825191" y="341971"/>
                  <a:pt x="834779" y="352601"/>
                  <a:pt x="847493" y="356839"/>
                </a:cubicBezTo>
                <a:lnTo>
                  <a:pt x="880947" y="367990"/>
                </a:lnTo>
                <a:cubicBezTo>
                  <a:pt x="892098" y="375424"/>
                  <a:pt x="902082" y="385014"/>
                  <a:pt x="914400" y="390293"/>
                </a:cubicBezTo>
                <a:cubicBezTo>
                  <a:pt x="928487" y="396330"/>
                  <a:pt x="943679" y="401444"/>
                  <a:pt x="959005" y="401444"/>
                </a:cubicBezTo>
                <a:cubicBezTo>
                  <a:pt x="1070579" y="401444"/>
                  <a:pt x="1182030" y="394010"/>
                  <a:pt x="1293542" y="390293"/>
                </a:cubicBezTo>
                <a:cubicBezTo>
                  <a:pt x="1304693" y="386576"/>
                  <a:pt x="1316917" y="385190"/>
                  <a:pt x="1326996" y="379142"/>
                </a:cubicBezTo>
                <a:cubicBezTo>
                  <a:pt x="1336011" y="373733"/>
                  <a:pt x="1339894" y="361541"/>
                  <a:pt x="1349298" y="356839"/>
                </a:cubicBezTo>
                <a:cubicBezTo>
                  <a:pt x="1363006" y="349985"/>
                  <a:pt x="1379035" y="349405"/>
                  <a:pt x="1393903" y="345688"/>
                </a:cubicBezTo>
                <a:cubicBezTo>
                  <a:pt x="1489242" y="250344"/>
                  <a:pt x="1333865" y="399079"/>
                  <a:pt x="1449659" y="312234"/>
                </a:cubicBezTo>
                <a:cubicBezTo>
                  <a:pt x="1470686" y="296464"/>
                  <a:pt x="1486830" y="275063"/>
                  <a:pt x="1505415" y="256478"/>
                </a:cubicBezTo>
                <a:lnTo>
                  <a:pt x="1550020" y="211873"/>
                </a:lnTo>
                <a:cubicBezTo>
                  <a:pt x="1557454" y="200722"/>
                  <a:pt x="1565673" y="190056"/>
                  <a:pt x="1572322" y="178420"/>
                </a:cubicBezTo>
                <a:cubicBezTo>
                  <a:pt x="1580570" y="163987"/>
                  <a:pt x="1584651" y="147114"/>
                  <a:pt x="1594625" y="133815"/>
                </a:cubicBezTo>
                <a:cubicBezTo>
                  <a:pt x="1607241" y="116993"/>
                  <a:pt x="1627566" y="106705"/>
                  <a:pt x="1639230" y="89210"/>
                </a:cubicBezTo>
                <a:cubicBezTo>
                  <a:pt x="1688446" y="15387"/>
                  <a:pt x="1671848" y="46278"/>
                  <a:pt x="1694986" y="0"/>
                </a:cubicBezTo>
              </a:path>
            </a:pathLst>
          </a:cu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手繪多邊形 10"/>
          <p:cNvSpPr/>
          <p:nvPr/>
        </p:nvSpPr>
        <p:spPr>
          <a:xfrm>
            <a:off x="7110267" y="4893089"/>
            <a:ext cx="1839951" cy="305019"/>
          </a:xfrm>
          <a:custGeom>
            <a:avLst/>
            <a:gdLst>
              <a:gd name="connsiteX0" fmla="*/ 0 w 1839951"/>
              <a:gd name="connsiteY0" fmla="*/ 215809 h 305019"/>
              <a:gd name="connsiteX1" fmla="*/ 55756 w 1839951"/>
              <a:gd name="connsiteY1" fmla="*/ 148902 h 305019"/>
              <a:gd name="connsiteX2" fmla="*/ 178419 w 1839951"/>
              <a:gd name="connsiteY2" fmla="*/ 81995 h 305019"/>
              <a:gd name="connsiteX3" fmla="*/ 211873 w 1839951"/>
              <a:gd name="connsiteY3" fmla="*/ 59692 h 305019"/>
              <a:gd name="connsiteX4" fmla="*/ 356839 w 1839951"/>
              <a:gd name="connsiteY4" fmla="*/ 26239 h 305019"/>
              <a:gd name="connsiteX5" fmla="*/ 390293 w 1839951"/>
              <a:gd name="connsiteY5" fmla="*/ 15087 h 305019"/>
              <a:gd name="connsiteX6" fmla="*/ 947854 w 1839951"/>
              <a:gd name="connsiteY6" fmla="*/ 15087 h 305019"/>
              <a:gd name="connsiteX7" fmla="*/ 981307 w 1839951"/>
              <a:gd name="connsiteY7" fmla="*/ 26239 h 305019"/>
              <a:gd name="connsiteX8" fmla="*/ 1059366 w 1839951"/>
              <a:gd name="connsiteY8" fmla="*/ 48541 h 305019"/>
              <a:gd name="connsiteX9" fmla="*/ 1115122 w 1839951"/>
              <a:gd name="connsiteY9" fmla="*/ 93146 h 305019"/>
              <a:gd name="connsiteX10" fmla="*/ 1148576 w 1839951"/>
              <a:gd name="connsiteY10" fmla="*/ 104297 h 305019"/>
              <a:gd name="connsiteX11" fmla="*/ 1182029 w 1839951"/>
              <a:gd name="connsiteY11" fmla="*/ 126600 h 305019"/>
              <a:gd name="connsiteX12" fmla="*/ 1237785 w 1839951"/>
              <a:gd name="connsiteY12" fmla="*/ 182356 h 305019"/>
              <a:gd name="connsiteX13" fmla="*/ 1293541 w 1839951"/>
              <a:gd name="connsiteY13" fmla="*/ 204658 h 305019"/>
              <a:gd name="connsiteX14" fmla="*/ 1382751 w 1839951"/>
              <a:gd name="connsiteY14" fmla="*/ 271566 h 305019"/>
              <a:gd name="connsiteX15" fmla="*/ 1416205 w 1839951"/>
              <a:gd name="connsiteY15" fmla="*/ 293868 h 305019"/>
              <a:gd name="connsiteX16" fmla="*/ 1460810 w 1839951"/>
              <a:gd name="connsiteY16" fmla="*/ 305019 h 305019"/>
              <a:gd name="connsiteX17" fmla="*/ 1639229 w 1839951"/>
              <a:gd name="connsiteY17" fmla="*/ 293868 h 305019"/>
              <a:gd name="connsiteX18" fmla="*/ 1672683 w 1839951"/>
              <a:gd name="connsiteY18" fmla="*/ 271566 h 305019"/>
              <a:gd name="connsiteX19" fmla="*/ 1739590 w 1839951"/>
              <a:gd name="connsiteY19" fmla="*/ 204658 h 305019"/>
              <a:gd name="connsiteX20" fmla="*/ 1761893 w 1839951"/>
              <a:gd name="connsiteY20" fmla="*/ 182356 h 305019"/>
              <a:gd name="connsiteX21" fmla="*/ 1795346 w 1839951"/>
              <a:gd name="connsiteY21" fmla="*/ 160053 h 305019"/>
              <a:gd name="connsiteX22" fmla="*/ 1817649 w 1839951"/>
              <a:gd name="connsiteY22" fmla="*/ 126600 h 305019"/>
              <a:gd name="connsiteX23" fmla="*/ 1839951 w 1839951"/>
              <a:gd name="connsiteY23" fmla="*/ 104297 h 30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839951" h="305019">
                <a:moveTo>
                  <a:pt x="0" y="215809"/>
                </a:moveTo>
                <a:cubicBezTo>
                  <a:pt x="18585" y="193507"/>
                  <a:pt x="34275" y="168430"/>
                  <a:pt x="55756" y="148902"/>
                </a:cubicBezTo>
                <a:cubicBezTo>
                  <a:pt x="116199" y="93953"/>
                  <a:pt x="115041" y="113684"/>
                  <a:pt x="178419" y="81995"/>
                </a:cubicBezTo>
                <a:cubicBezTo>
                  <a:pt x="190406" y="76001"/>
                  <a:pt x="199429" y="64669"/>
                  <a:pt x="211873" y="59692"/>
                </a:cubicBezTo>
                <a:cubicBezTo>
                  <a:pt x="262789" y="39326"/>
                  <a:pt x="304083" y="35032"/>
                  <a:pt x="356839" y="26239"/>
                </a:cubicBezTo>
                <a:cubicBezTo>
                  <a:pt x="367990" y="22522"/>
                  <a:pt x="378728" y="17190"/>
                  <a:pt x="390293" y="15087"/>
                </a:cubicBezTo>
                <a:cubicBezTo>
                  <a:pt x="566985" y="-17040"/>
                  <a:pt x="801143" y="11594"/>
                  <a:pt x="947854" y="15087"/>
                </a:cubicBezTo>
                <a:cubicBezTo>
                  <a:pt x="959005" y="18804"/>
                  <a:pt x="970005" y="23010"/>
                  <a:pt x="981307" y="26239"/>
                </a:cubicBezTo>
                <a:cubicBezTo>
                  <a:pt x="1079356" y="54254"/>
                  <a:pt x="979129" y="21796"/>
                  <a:pt x="1059366" y="48541"/>
                </a:cubicBezTo>
                <a:cubicBezTo>
                  <a:pt x="1080111" y="69287"/>
                  <a:pt x="1086985" y="79078"/>
                  <a:pt x="1115122" y="93146"/>
                </a:cubicBezTo>
                <a:cubicBezTo>
                  <a:pt x="1125636" y="98403"/>
                  <a:pt x="1137425" y="100580"/>
                  <a:pt x="1148576" y="104297"/>
                </a:cubicBezTo>
                <a:cubicBezTo>
                  <a:pt x="1159727" y="111731"/>
                  <a:pt x="1171943" y="117775"/>
                  <a:pt x="1182029" y="126600"/>
                </a:cubicBezTo>
                <a:cubicBezTo>
                  <a:pt x="1201809" y="143908"/>
                  <a:pt x="1213381" y="172595"/>
                  <a:pt x="1237785" y="182356"/>
                </a:cubicBezTo>
                <a:lnTo>
                  <a:pt x="1293541" y="204658"/>
                </a:lnTo>
                <a:cubicBezTo>
                  <a:pt x="1334797" y="245914"/>
                  <a:pt x="1307098" y="221131"/>
                  <a:pt x="1382751" y="271566"/>
                </a:cubicBezTo>
                <a:cubicBezTo>
                  <a:pt x="1393902" y="279000"/>
                  <a:pt x="1403203" y="290618"/>
                  <a:pt x="1416205" y="293868"/>
                </a:cubicBezTo>
                <a:lnTo>
                  <a:pt x="1460810" y="305019"/>
                </a:lnTo>
                <a:cubicBezTo>
                  <a:pt x="1520283" y="301302"/>
                  <a:pt x="1580369" y="303161"/>
                  <a:pt x="1639229" y="293868"/>
                </a:cubicBezTo>
                <a:cubicBezTo>
                  <a:pt x="1652467" y="291778"/>
                  <a:pt x="1662507" y="280288"/>
                  <a:pt x="1672683" y="271566"/>
                </a:cubicBezTo>
                <a:cubicBezTo>
                  <a:pt x="1672706" y="271546"/>
                  <a:pt x="1728428" y="215820"/>
                  <a:pt x="1739590" y="204658"/>
                </a:cubicBezTo>
                <a:cubicBezTo>
                  <a:pt x="1747024" y="197224"/>
                  <a:pt x="1753145" y="188188"/>
                  <a:pt x="1761893" y="182356"/>
                </a:cubicBezTo>
                <a:lnTo>
                  <a:pt x="1795346" y="160053"/>
                </a:lnTo>
                <a:cubicBezTo>
                  <a:pt x="1802780" y="148902"/>
                  <a:pt x="1809277" y="137065"/>
                  <a:pt x="1817649" y="126600"/>
                </a:cubicBezTo>
                <a:cubicBezTo>
                  <a:pt x="1824217" y="118390"/>
                  <a:pt x="1839951" y="104297"/>
                  <a:pt x="1839951" y="104297"/>
                </a:cubicBezTo>
              </a:path>
            </a:pathLst>
          </a:cu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手繪多邊形 11"/>
          <p:cNvSpPr/>
          <p:nvPr/>
        </p:nvSpPr>
        <p:spPr>
          <a:xfrm>
            <a:off x="7081024" y="6009250"/>
            <a:ext cx="1338147" cy="447198"/>
          </a:xfrm>
          <a:custGeom>
            <a:avLst/>
            <a:gdLst>
              <a:gd name="connsiteX0" fmla="*/ 0 w 1338147"/>
              <a:gd name="connsiteY0" fmla="*/ 0 h 447198"/>
              <a:gd name="connsiteX1" fmla="*/ 267630 w 1338147"/>
              <a:gd name="connsiteY1" fmla="*/ 11151 h 447198"/>
              <a:gd name="connsiteX2" fmla="*/ 334537 w 1338147"/>
              <a:gd name="connsiteY2" fmla="*/ 33453 h 447198"/>
              <a:gd name="connsiteX3" fmla="*/ 367991 w 1338147"/>
              <a:gd name="connsiteY3" fmla="*/ 44604 h 447198"/>
              <a:gd name="connsiteX4" fmla="*/ 401444 w 1338147"/>
              <a:gd name="connsiteY4" fmla="*/ 66907 h 447198"/>
              <a:gd name="connsiteX5" fmla="*/ 434898 w 1338147"/>
              <a:gd name="connsiteY5" fmla="*/ 78058 h 447198"/>
              <a:gd name="connsiteX6" fmla="*/ 457200 w 1338147"/>
              <a:gd name="connsiteY6" fmla="*/ 100361 h 447198"/>
              <a:gd name="connsiteX7" fmla="*/ 535259 w 1338147"/>
              <a:gd name="connsiteY7" fmla="*/ 167268 h 447198"/>
              <a:gd name="connsiteX8" fmla="*/ 579864 w 1338147"/>
              <a:gd name="connsiteY8" fmla="*/ 223024 h 447198"/>
              <a:gd name="connsiteX9" fmla="*/ 591015 w 1338147"/>
              <a:gd name="connsiteY9" fmla="*/ 256478 h 447198"/>
              <a:gd name="connsiteX10" fmla="*/ 635620 w 1338147"/>
              <a:gd name="connsiteY10" fmla="*/ 312234 h 447198"/>
              <a:gd name="connsiteX11" fmla="*/ 669074 w 1338147"/>
              <a:gd name="connsiteY11" fmla="*/ 334536 h 447198"/>
              <a:gd name="connsiteX12" fmla="*/ 691376 w 1338147"/>
              <a:gd name="connsiteY12" fmla="*/ 356839 h 447198"/>
              <a:gd name="connsiteX13" fmla="*/ 791737 w 1338147"/>
              <a:gd name="connsiteY13" fmla="*/ 390292 h 447198"/>
              <a:gd name="connsiteX14" fmla="*/ 825191 w 1338147"/>
              <a:gd name="connsiteY14" fmla="*/ 401443 h 447198"/>
              <a:gd name="connsiteX15" fmla="*/ 858644 w 1338147"/>
              <a:gd name="connsiteY15" fmla="*/ 412595 h 447198"/>
              <a:gd name="connsiteX16" fmla="*/ 970156 w 1338147"/>
              <a:gd name="connsiteY16" fmla="*/ 434897 h 447198"/>
              <a:gd name="connsiteX17" fmla="*/ 1081669 w 1338147"/>
              <a:gd name="connsiteY17" fmla="*/ 446048 h 447198"/>
              <a:gd name="connsiteX18" fmla="*/ 1338147 w 1338147"/>
              <a:gd name="connsiteY18" fmla="*/ 446048 h 44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338147" h="447198">
                <a:moveTo>
                  <a:pt x="0" y="0"/>
                </a:moveTo>
                <a:cubicBezTo>
                  <a:pt x="89210" y="3717"/>
                  <a:pt x="178786" y="2267"/>
                  <a:pt x="267630" y="11151"/>
                </a:cubicBezTo>
                <a:cubicBezTo>
                  <a:pt x="291022" y="13490"/>
                  <a:pt x="312235" y="26019"/>
                  <a:pt x="334537" y="33453"/>
                </a:cubicBezTo>
                <a:lnTo>
                  <a:pt x="367991" y="44604"/>
                </a:lnTo>
                <a:cubicBezTo>
                  <a:pt x="379142" y="52038"/>
                  <a:pt x="389457" y="60913"/>
                  <a:pt x="401444" y="66907"/>
                </a:cubicBezTo>
                <a:cubicBezTo>
                  <a:pt x="411958" y="72164"/>
                  <a:pt x="424819" y="72010"/>
                  <a:pt x="434898" y="78058"/>
                </a:cubicBezTo>
                <a:cubicBezTo>
                  <a:pt x="443913" y="83467"/>
                  <a:pt x="449123" y="93630"/>
                  <a:pt x="457200" y="100361"/>
                </a:cubicBezTo>
                <a:cubicBezTo>
                  <a:pt x="497475" y="133924"/>
                  <a:pt x="503043" y="128608"/>
                  <a:pt x="535259" y="167268"/>
                </a:cubicBezTo>
                <a:cubicBezTo>
                  <a:pt x="605585" y="251660"/>
                  <a:pt x="514986" y="158148"/>
                  <a:pt x="579864" y="223024"/>
                </a:cubicBezTo>
                <a:cubicBezTo>
                  <a:pt x="583581" y="234175"/>
                  <a:pt x="585758" y="245964"/>
                  <a:pt x="591015" y="256478"/>
                </a:cubicBezTo>
                <a:cubicBezTo>
                  <a:pt x="600674" y="275797"/>
                  <a:pt x="618334" y="298405"/>
                  <a:pt x="635620" y="312234"/>
                </a:cubicBezTo>
                <a:cubicBezTo>
                  <a:pt x="646085" y="320606"/>
                  <a:pt x="658609" y="326164"/>
                  <a:pt x="669074" y="334536"/>
                </a:cubicBezTo>
                <a:cubicBezTo>
                  <a:pt x="677284" y="341104"/>
                  <a:pt x="681972" y="352137"/>
                  <a:pt x="691376" y="356839"/>
                </a:cubicBezTo>
                <a:cubicBezTo>
                  <a:pt x="691378" y="356840"/>
                  <a:pt x="775009" y="384716"/>
                  <a:pt x="791737" y="390292"/>
                </a:cubicBezTo>
                <a:lnTo>
                  <a:pt x="825191" y="401443"/>
                </a:lnTo>
                <a:cubicBezTo>
                  <a:pt x="836342" y="405160"/>
                  <a:pt x="847118" y="410290"/>
                  <a:pt x="858644" y="412595"/>
                </a:cubicBezTo>
                <a:cubicBezTo>
                  <a:pt x="895815" y="420029"/>
                  <a:pt x="932669" y="429274"/>
                  <a:pt x="970156" y="434897"/>
                </a:cubicBezTo>
                <a:cubicBezTo>
                  <a:pt x="1007099" y="440438"/>
                  <a:pt x="1044330" y="444917"/>
                  <a:pt x="1081669" y="446048"/>
                </a:cubicBezTo>
                <a:cubicBezTo>
                  <a:pt x="1167122" y="448637"/>
                  <a:pt x="1252654" y="446048"/>
                  <a:pt x="1338147" y="446048"/>
                </a:cubicBezTo>
              </a:path>
            </a:pathLst>
          </a:cu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7659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課程相關部分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課程計畫：有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內辦理本土語文相關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研習：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次（因疫情影響，暫停實施）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母語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計畫：尚可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因疫情影響，未辦理校內母語朗讀活動）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情形：確實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——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每週三落實上課。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活動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辦理：適當。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評量：多元。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02597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母語日推動小組名單</a:t>
            </a:r>
            <a:endParaRPr lang="zh-TW" alt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6210358"/>
              </p:ext>
            </p:extLst>
          </p:nvPr>
        </p:nvGraphicFramePr>
        <p:xfrm>
          <a:off x="323528" y="1268760"/>
          <a:ext cx="8496943" cy="54814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2208"/>
                <a:gridCol w="2232248"/>
                <a:gridCol w="4392487"/>
              </a:tblGrid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職稱</a:t>
                      </a:r>
                      <a:endParaRPr lang="zh-TW" sz="2400" kern="100" dirty="0">
                        <a:effectLst/>
                        <a:latin typeface="Times New Roman"/>
                        <a:ea typeface="標楷體"/>
                      </a:endParaRPr>
                    </a:p>
                  </a:txBody>
                  <a:tcPr marL="14940" marR="14940" marT="14940" marB="1494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姓名</a:t>
                      </a:r>
                      <a:endParaRPr lang="zh-TW" sz="2400" kern="100" dirty="0">
                        <a:effectLst/>
                        <a:latin typeface="Times New Roman"/>
                        <a:ea typeface="標楷體"/>
                      </a:endParaRPr>
                    </a:p>
                  </a:txBody>
                  <a:tcPr marL="14940" marR="14940" marT="14940" marB="1494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工作內容</a:t>
                      </a:r>
                      <a:endParaRPr lang="zh-TW" sz="2400" kern="100" dirty="0">
                        <a:effectLst/>
                        <a:latin typeface="Times New Roman"/>
                        <a:ea typeface="標楷體"/>
                      </a:endParaRPr>
                    </a:p>
                  </a:txBody>
                  <a:tcPr marL="14940" marR="14940" marT="14940" marB="14940" anchor="ctr"/>
                </a:tc>
              </a:tr>
              <a:tr h="129778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校 長</a:t>
                      </a:r>
                      <a:endParaRPr lang="zh-TW" sz="2400" kern="100" dirty="0">
                        <a:effectLst/>
                        <a:latin typeface="Times New Roman"/>
                        <a:ea typeface="標楷體"/>
                      </a:endParaRPr>
                    </a:p>
                  </a:txBody>
                  <a:tcPr marL="14940" marR="14940" marT="14940" marB="1494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吳盛正</a:t>
                      </a:r>
                      <a:endParaRPr lang="zh-TW" sz="2400" kern="100" dirty="0">
                        <a:effectLst/>
                        <a:latin typeface="Times New Roman"/>
                        <a:ea typeface="標楷體"/>
                      </a:endParaRPr>
                    </a:p>
                  </a:txBody>
                  <a:tcPr marL="14940" marR="14940" marT="14940" marB="1494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zh-TW" sz="2400" kern="0" dirty="0">
                          <a:effectLst/>
                        </a:rPr>
                        <a:t>督導並審核工作計畫</a:t>
                      </a:r>
                      <a:r>
                        <a:rPr lang="zh-TW" sz="2400" kern="0" dirty="0" smtClean="0">
                          <a:effectLst/>
                        </a:rPr>
                        <a:t>。</a:t>
                      </a:r>
                      <a:endParaRPr lang="en-US" altLang="zh-TW" sz="2400" kern="100" dirty="0" smtClean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zh-TW" sz="2400" kern="0" dirty="0" smtClean="0">
                          <a:effectLst/>
                        </a:rPr>
                        <a:t>定期</a:t>
                      </a:r>
                      <a:r>
                        <a:rPr lang="zh-TW" sz="2400" kern="0" dirty="0">
                          <a:effectLst/>
                        </a:rPr>
                        <a:t>召開推行小組委員會，</a:t>
                      </a:r>
                      <a:r>
                        <a:rPr lang="zh-TW" sz="2400" kern="0" dirty="0" smtClean="0">
                          <a:effectLst/>
                        </a:rPr>
                        <a:t>協調</a:t>
                      </a:r>
                      <a:endParaRPr lang="en-US" altLang="zh-TW" sz="2400" kern="0" dirty="0" smtClean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zh-TW" sz="2400" kern="0" dirty="0" smtClean="0">
                          <a:effectLst/>
                        </a:rPr>
                        <a:t>相關</a:t>
                      </a:r>
                      <a:r>
                        <a:rPr lang="zh-TW" sz="2400" kern="0" dirty="0">
                          <a:effectLst/>
                        </a:rPr>
                        <a:t>事項。</a:t>
                      </a:r>
                      <a:endParaRPr lang="zh-TW" sz="2400" kern="100" dirty="0">
                        <a:effectLst/>
                        <a:latin typeface="Times New Roman"/>
                        <a:ea typeface="標楷體"/>
                      </a:endParaRPr>
                    </a:p>
                  </a:txBody>
                  <a:tcPr marL="14940" marR="14940" marT="14940" marB="14940" anchor="ctr"/>
                </a:tc>
              </a:tr>
              <a:tr h="129778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2400" kern="0">
                          <a:effectLst/>
                        </a:rPr>
                        <a:t>教務主任</a:t>
                      </a:r>
                      <a:endParaRPr lang="zh-TW" sz="2400" kern="100">
                        <a:effectLst/>
                        <a:latin typeface="Times New Roman"/>
                        <a:ea typeface="標楷體"/>
                      </a:endParaRPr>
                    </a:p>
                  </a:txBody>
                  <a:tcPr marL="14940" marR="14940" marT="14940" marB="1494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2400" kern="0">
                          <a:effectLst/>
                        </a:rPr>
                        <a:t>王宣文</a:t>
                      </a:r>
                      <a:endParaRPr lang="zh-TW" sz="2400" kern="100">
                        <a:effectLst/>
                        <a:latin typeface="Times New Roman"/>
                        <a:ea typeface="標楷體"/>
                      </a:endParaRPr>
                    </a:p>
                  </a:txBody>
                  <a:tcPr marL="14940" marR="14940" marT="14940" marB="14940" anchor="ctr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zh-TW" sz="2400" kern="0" dirty="0">
                          <a:effectLst/>
                        </a:rPr>
                        <a:t>負責母語日實施計畫之擬定及</a:t>
                      </a:r>
                      <a:r>
                        <a:rPr lang="zh-TW" sz="2400" kern="0" dirty="0" smtClean="0">
                          <a:effectLst/>
                        </a:rPr>
                        <a:t>活</a:t>
                      </a:r>
                      <a:endParaRPr lang="en-US" altLang="zh-TW" sz="2400" kern="0" dirty="0" smtClean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zh-TW" sz="2400" kern="0" dirty="0" smtClean="0">
                          <a:effectLst/>
                        </a:rPr>
                        <a:t>動</a:t>
                      </a:r>
                      <a:r>
                        <a:rPr lang="zh-TW" sz="2400" kern="0" dirty="0">
                          <a:effectLst/>
                        </a:rPr>
                        <a:t>執行。</a:t>
                      </a:r>
                      <a:endParaRPr lang="zh-TW" sz="2400" kern="1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zh-TW" sz="2400" kern="0" dirty="0">
                          <a:effectLst/>
                        </a:rPr>
                        <a:t>召開母語推動小組會議。</a:t>
                      </a:r>
                      <a:endParaRPr lang="zh-TW" sz="2400" kern="100" dirty="0">
                        <a:effectLst/>
                        <a:latin typeface="Times New Roman"/>
                        <a:ea typeface="標楷體"/>
                      </a:endParaRPr>
                    </a:p>
                  </a:txBody>
                  <a:tcPr marL="14940" marR="14940" marT="14940" marB="14940" anchor="ctr"/>
                </a:tc>
              </a:tr>
              <a:tr h="599818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2400" kern="0">
                          <a:effectLst/>
                        </a:rPr>
                        <a:t>學務主任</a:t>
                      </a:r>
                      <a:endParaRPr lang="zh-TW" sz="2400" kern="100">
                        <a:effectLst/>
                        <a:latin typeface="Times New Roman"/>
                        <a:ea typeface="標楷體"/>
                      </a:endParaRPr>
                    </a:p>
                  </a:txBody>
                  <a:tcPr marL="14940" marR="14940" marT="14940" marB="1494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2400" kern="0">
                          <a:effectLst/>
                        </a:rPr>
                        <a:t>徐德龍</a:t>
                      </a:r>
                      <a:endParaRPr lang="zh-TW" sz="2400" kern="100">
                        <a:effectLst/>
                        <a:latin typeface="Times New Roman"/>
                        <a:ea typeface="標楷體"/>
                      </a:endParaRPr>
                    </a:p>
                  </a:txBody>
                  <a:tcPr marL="14940" marR="14940" marT="14940" marB="1494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協助推行台語母語日各項活動。</a:t>
                      </a:r>
                      <a:endParaRPr lang="zh-TW" sz="2400" kern="100" dirty="0">
                        <a:effectLst/>
                        <a:latin typeface="Times New Roman"/>
                        <a:ea typeface="標楷體"/>
                      </a:endParaRPr>
                    </a:p>
                  </a:txBody>
                  <a:tcPr marL="14940" marR="14940" marT="14940" marB="14940" anchor="ctr"/>
                </a:tc>
              </a:tr>
              <a:tr h="817933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2400" kern="0">
                          <a:effectLst/>
                        </a:rPr>
                        <a:t>輔導組長</a:t>
                      </a:r>
                      <a:endParaRPr lang="zh-TW" sz="2400" kern="100">
                        <a:effectLst/>
                        <a:latin typeface="Times New Roman"/>
                        <a:ea typeface="標楷體"/>
                      </a:endParaRPr>
                    </a:p>
                  </a:txBody>
                  <a:tcPr marL="14940" marR="14940" marT="14940" marB="1494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2400" kern="0">
                          <a:effectLst/>
                        </a:rPr>
                        <a:t>張錫貞</a:t>
                      </a:r>
                      <a:endParaRPr lang="zh-TW" sz="2400" kern="100">
                        <a:effectLst/>
                        <a:latin typeface="Times New Roman"/>
                        <a:ea typeface="標楷體"/>
                      </a:endParaRPr>
                    </a:p>
                  </a:txBody>
                  <a:tcPr marL="14940" marR="14940" marT="14940" marB="1494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協助推行台語母語日各項活動及諮詢服務。</a:t>
                      </a:r>
                      <a:endParaRPr lang="zh-TW" sz="2400" kern="100" dirty="0">
                        <a:effectLst/>
                        <a:latin typeface="Times New Roman"/>
                        <a:ea typeface="標楷體"/>
                      </a:endParaRPr>
                    </a:p>
                  </a:txBody>
                  <a:tcPr marL="14940" marR="14940" marT="14940" marB="14940" anchor="ctr"/>
                </a:tc>
              </a:tr>
              <a:tr h="1036049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2400" kern="0">
                          <a:effectLst/>
                        </a:rPr>
                        <a:t>總務主任</a:t>
                      </a:r>
                      <a:endParaRPr lang="zh-TW" sz="2400" kern="100">
                        <a:effectLst/>
                        <a:latin typeface="Times New Roman"/>
                        <a:ea typeface="標楷體"/>
                      </a:endParaRPr>
                    </a:p>
                  </a:txBody>
                  <a:tcPr marL="14940" marR="14940" marT="14940" marB="1494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2400" kern="0">
                          <a:effectLst/>
                        </a:rPr>
                        <a:t>歐秋玉</a:t>
                      </a:r>
                      <a:endParaRPr lang="zh-TW" sz="2400" kern="100">
                        <a:effectLst/>
                        <a:latin typeface="Times New Roman"/>
                        <a:ea typeface="標楷體"/>
                      </a:endParaRPr>
                    </a:p>
                  </a:txBody>
                  <a:tcPr marL="14940" marR="14940" marT="14940" marB="1494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zh-TW" sz="2400" kern="0" dirty="0">
                          <a:effectLst/>
                        </a:rPr>
                        <a:t>經費上的補助核銷。</a:t>
                      </a:r>
                      <a:endParaRPr lang="zh-TW" sz="2400" kern="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zh-TW" sz="2400" kern="0" dirty="0">
                          <a:effectLst/>
                        </a:rPr>
                        <a:t>協助推行台語母語日各項活動。</a:t>
                      </a:r>
                      <a:endParaRPr lang="zh-TW" sz="2400" kern="100" dirty="0">
                        <a:effectLst/>
                        <a:latin typeface="Times New Roman"/>
                        <a:ea typeface="標楷體"/>
                      </a:endParaRPr>
                    </a:p>
                  </a:txBody>
                  <a:tcPr marL="14940" marR="14940" marT="14940" marB="1494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497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母語日推動小組名單</a:t>
            </a:r>
            <a:endParaRPr lang="zh-TW" alt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2132090"/>
              </p:ext>
            </p:extLst>
          </p:nvPr>
        </p:nvGraphicFramePr>
        <p:xfrm>
          <a:off x="323528" y="1268760"/>
          <a:ext cx="8496943" cy="51640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2208"/>
                <a:gridCol w="2232248"/>
                <a:gridCol w="4392487"/>
              </a:tblGrid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  <a:latin typeface="+mn-ea"/>
                          <a:ea typeface="+mn-ea"/>
                        </a:rPr>
                        <a:t>職稱</a:t>
                      </a:r>
                      <a:endParaRPr lang="zh-TW" sz="24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14940" marR="14940" marT="14940" marB="1494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  <a:latin typeface="+mn-ea"/>
                          <a:ea typeface="+mn-ea"/>
                        </a:rPr>
                        <a:t>姓名</a:t>
                      </a:r>
                      <a:endParaRPr lang="zh-TW" sz="24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14940" marR="14940" marT="14940" marB="1494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  <a:latin typeface="+mn-ea"/>
                          <a:ea typeface="+mn-ea"/>
                        </a:rPr>
                        <a:t>工作內容</a:t>
                      </a:r>
                      <a:endParaRPr lang="zh-TW" sz="24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14940" marR="14940" marT="14940" marB="14940" anchor="ctr"/>
                </a:tc>
              </a:tr>
              <a:tr h="129778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  <a:latin typeface="+mn-ea"/>
                          <a:ea typeface="+mn-ea"/>
                          <a:cs typeface="新細明體"/>
                        </a:rPr>
                        <a:t>教學組長</a:t>
                      </a:r>
                      <a:endParaRPr lang="zh-TW" sz="24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  <a:latin typeface="+mn-ea"/>
                          <a:ea typeface="+mn-ea"/>
                          <a:cs typeface="新細明體"/>
                        </a:rPr>
                        <a:t>張峻維</a:t>
                      </a:r>
                      <a:endParaRPr lang="zh-TW" sz="24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zh-TW" sz="2400" kern="0" dirty="0">
                          <a:effectLst/>
                          <a:latin typeface="+mn-ea"/>
                          <a:ea typeface="+mn-ea"/>
                          <a:cs typeface="新細明體"/>
                        </a:rPr>
                        <a:t>規劃各項母語日相關活動與</a:t>
                      </a:r>
                      <a:r>
                        <a:rPr lang="zh-TW" sz="2400" kern="0" dirty="0" smtClean="0">
                          <a:effectLst/>
                          <a:latin typeface="+mn-ea"/>
                          <a:ea typeface="+mn-ea"/>
                          <a:cs typeface="新細明體"/>
                        </a:rPr>
                        <a:t>學藝</a:t>
                      </a:r>
                      <a:endParaRPr lang="en-US" altLang="zh-TW" sz="2400" kern="0" dirty="0" smtClean="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zh-TW" sz="2400" kern="0" dirty="0" smtClean="0">
                          <a:effectLst/>
                          <a:latin typeface="+mn-ea"/>
                          <a:ea typeface="+mn-ea"/>
                          <a:cs typeface="新細明體"/>
                        </a:rPr>
                        <a:t>競賽</a:t>
                      </a:r>
                      <a:r>
                        <a:rPr lang="zh-TW" sz="2400" kern="0" dirty="0">
                          <a:effectLst/>
                          <a:latin typeface="+mn-ea"/>
                          <a:ea typeface="+mn-ea"/>
                          <a:cs typeface="新細明體"/>
                        </a:rPr>
                        <a:t>。</a:t>
                      </a:r>
                      <a:endParaRPr lang="zh-TW" sz="2400" kern="100" dirty="0">
                        <a:effectLst/>
                        <a:latin typeface="+mn-ea"/>
                        <a:ea typeface="+mn-ea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zh-TW" sz="2400" kern="0" dirty="0">
                          <a:effectLst/>
                          <a:latin typeface="+mn-ea"/>
                          <a:ea typeface="+mn-ea"/>
                          <a:cs typeface="新細明體"/>
                        </a:rPr>
                        <a:t>佈置「母語日專欄」。</a:t>
                      </a:r>
                      <a:endParaRPr lang="zh-TW" sz="2400" kern="100" dirty="0">
                        <a:effectLst/>
                        <a:latin typeface="+mn-ea"/>
                        <a:ea typeface="+mn-ea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zh-TW" sz="2400" kern="0" dirty="0">
                          <a:effectLst/>
                          <a:latin typeface="+mn-ea"/>
                          <a:ea typeface="+mn-ea"/>
                          <a:cs typeface="新細明體"/>
                        </a:rPr>
                        <a:t>母語日活動成果整理。</a:t>
                      </a:r>
                      <a:endParaRPr lang="zh-TW" sz="24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57150" marR="57150" marT="57150" marB="57150" anchor="ctr"/>
                </a:tc>
              </a:tr>
              <a:tr h="129778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  <a:latin typeface="+mn-ea"/>
                          <a:ea typeface="+mn-ea"/>
                          <a:cs typeface="新細明體"/>
                        </a:rPr>
                        <a:t>支援教師</a:t>
                      </a:r>
                      <a:endParaRPr lang="zh-TW" sz="24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  <a:latin typeface="+mn-ea"/>
                          <a:ea typeface="+mn-ea"/>
                          <a:cs typeface="新細明體"/>
                        </a:rPr>
                        <a:t>胡玉麒</a:t>
                      </a:r>
                      <a:endParaRPr lang="zh-TW" sz="2400" kern="100" dirty="0">
                        <a:effectLst/>
                        <a:latin typeface="+mn-ea"/>
                        <a:ea typeface="+mn-e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  <a:latin typeface="+mn-ea"/>
                          <a:ea typeface="+mn-ea"/>
                          <a:cs typeface="新細明體"/>
                        </a:rPr>
                        <a:t>陳哲廣</a:t>
                      </a:r>
                      <a:endParaRPr lang="zh-TW" sz="2400" kern="100" dirty="0">
                        <a:effectLst/>
                        <a:latin typeface="+mn-ea"/>
                        <a:ea typeface="+mn-e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  <a:latin typeface="+mn-ea"/>
                          <a:ea typeface="+mn-ea"/>
                          <a:cs typeface="新細明體"/>
                        </a:rPr>
                        <a:t>陳淑連</a:t>
                      </a:r>
                      <a:endParaRPr lang="zh-TW" sz="2400" kern="100" dirty="0">
                        <a:effectLst/>
                        <a:latin typeface="+mn-ea"/>
                        <a:ea typeface="+mn-e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  <a:latin typeface="+mn-ea"/>
                          <a:ea typeface="+mn-ea"/>
                          <a:cs typeface="新細明體"/>
                        </a:rPr>
                        <a:t>余銘忠</a:t>
                      </a:r>
                      <a:endParaRPr lang="zh-TW" sz="24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zh-TW" sz="2400" kern="0" dirty="0">
                          <a:effectLst/>
                          <a:latin typeface="+mn-ea"/>
                          <a:ea typeface="+mn-ea"/>
                          <a:cs typeface="新細明體"/>
                        </a:rPr>
                        <a:t>支援辦理母語日活動。</a:t>
                      </a:r>
                      <a:endParaRPr lang="zh-TW" sz="2400" kern="100" dirty="0">
                        <a:effectLst/>
                        <a:latin typeface="+mn-ea"/>
                        <a:ea typeface="+mn-ea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zh-TW" sz="2400" kern="0" dirty="0">
                          <a:effectLst/>
                          <a:latin typeface="+mn-ea"/>
                          <a:ea typeface="+mn-ea"/>
                          <a:cs typeface="新細明體"/>
                        </a:rPr>
                        <a:t>鼓勵各領域教師參加母語教學</a:t>
                      </a:r>
                      <a:r>
                        <a:rPr lang="zh-TW" sz="2400" kern="0" dirty="0" smtClean="0">
                          <a:effectLst/>
                          <a:latin typeface="+mn-ea"/>
                          <a:ea typeface="+mn-ea"/>
                          <a:cs typeface="新細明體"/>
                        </a:rPr>
                        <a:t>相</a:t>
                      </a:r>
                      <a:endParaRPr lang="en-US" altLang="zh-TW" sz="2400" kern="0" dirty="0" smtClean="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zh-TW" sz="2400" kern="0" dirty="0" smtClean="0">
                          <a:effectLst/>
                          <a:latin typeface="+mn-ea"/>
                          <a:ea typeface="+mn-ea"/>
                          <a:cs typeface="新細明體"/>
                        </a:rPr>
                        <a:t>關</a:t>
                      </a:r>
                      <a:r>
                        <a:rPr lang="zh-TW" sz="2400" kern="0" dirty="0">
                          <a:effectLst/>
                          <a:latin typeface="+mn-ea"/>
                          <a:ea typeface="+mn-ea"/>
                          <a:cs typeface="新細明體"/>
                        </a:rPr>
                        <a:t>研究。</a:t>
                      </a:r>
                      <a:endParaRPr lang="zh-TW" sz="24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57150" marR="57150" marT="57150" marB="57150" anchor="ctr"/>
                </a:tc>
              </a:tr>
              <a:tr h="129778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0">
                          <a:effectLst/>
                          <a:latin typeface="+mn-ea"/>
                          <a:ea typeface="+mn-ea"/>
                          <a:cs typeface="新細明體"/>
                        </a:rPr>
                        <a:t>各年級導師</a:t>
                      </a:r>
                      <a:endParaRPr lang="zh-TW" sz="24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0">
                          <a:effectLst/>
                          <a:latin typeface="+mn-ea"/>
                          <a:ea typeface="+mn-ea"/>
                          <a:cs typeface="新細明體"/>
                        </a:rPr>
                        <a:t>張詩韻</a:t>
                      </a:r>
                      <a:endParaRPr lang="zh-TW" sz="2400" kern="100">
                        <a:effectLst/>
                        <a:latin typeface="+mn-ea"/>
                        <a:ea typeface="+mn-e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0">
                          <a:effectLst/>
                          <a:latin typeface="+mn-ea"/>
                          <a:ea typeface="+mn-ea"/>
                          <a:cs typeface="新細明體"/>
                        </a:rPr>
                        <a:t>古沛文</a:t>
                      </a:r>
                      <a:endParaRPr lang="zh-TW" sz="2400" kern="100">
                        <a:effectLst/>
                        <a:latin typeface="+mn-ea"/>
                        <a:ea typeface="+mn-e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0">
                          <a:effectLst/>
                          <a:latin typeface="+mn-ea"/>
                          <a:ea typeface="+mn-ea"/>
                          <a:cs typeface="新細明體"/>
                        </a:rPr>
                        <a:t>利奕達</a:t>
                      </a:r>
                      <a:endParaRPr lang="zh-TW" sz="24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zh-TW" sz="2400" kern="0" dirty="0">
                          <a:effectLst/>
                          <a:latin typeface="+mn-ea"/>
                          <a:ea typeface="+mn-ea"/>
                          <a:cs typeface="新細明體"/>
                        </a:rPr>
                        <a:t>教學計畫擬定及課程內容的設計。</a:t>
                      </a:r>
                      <a:endParaRPr lang="zh-TW" sz="2400" kern="100" dirty="0">
                        <a:effectLst/>
                        <a:latin typeface="+mn-ea"/>
                        <a:ea typeface="+mn-ea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zh-TW" sz="2400" kern="0" dirty="0">
                          <a:effectLst/>
                          <a:latin typeface="+mn-ea"/>
                          <a:ea typeface="+mn-ea"/>
                          <a:cs typeface="新細明體"/>
                        </a:rPr>
                        <a:t>鼓勵各領域教師參加母語教學</a:t>
                      </a:r>
                      <a:r>
                        <a:rPr lang="zh-TW" sz="2400" kern="0" dirty="0" smtClean="0">
                          <a:effectLst/>
                          <a:latin typeface="+mn-ea"/>
                          <a:ea typeface="+mn-ea"/>
                          <a:cs typeface="新細明體"/>
                        </a:rPr>
                        <a:t>相</a:t>
                      </a:r>
                      <a:endParaRPr lang="en-US" altLang="zh-TW" sz="2400" kern="0" dirty="0" smtClean="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zh-TW" sz="2400" kern="0" dirty="0" smtClean="0">
                          <a:effectLst/>
                          <a:latin typeface="+mn-ea"/>
                          <a:ea typeface="+mn-ea"/>
                          <a:cs typeface="新細明體"/>
                        </a:rPr>
                        <a:t>關</a:t>
                      </a:r>
                      <a:r>
                        <a:rPr lang="zh-TW" sz="2400" kern="0" dirty="0">
                          <a:effectLst/>
                          <a:latin typeface="+mn-ea"/>
                          <a:ea typeface="+mn-ea"/>
                          <a:cs typeface="新細明體"/>
                        </a:rPr>
                        <a:t>研究。</a:t>
                      </a:r>
                      <a:endParaRPr lang="zh-TW" sz="2400" kern="100" dirty="0">
                        <a:effectLst/>
                        <a:latin typeface="+mn-ea"/>
                        <a:ea typeface="+mn-ea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zh-TW" sz="2400" kern="0" dirty="0">
                          <a:effectLst/>
                          <a:latin typeface="+mn-ea"/>
                          <a:ea typeface="+mn-ea"/>
                          <a:cs typeface="新細明體"/>
                        </a:rPr>
                        <a:t>教學資料蒐集及彙整。</a:t>
                      </a:r>
                      <a:endParaRPr lang="zh-TW" sz="24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57150" marR="57150" marT="57150" marB="5715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8744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課程計畫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5" y="188640"/>
            <a:ext cx="443865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4838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課程計畫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3" y="604838"/>
            <a:ext cx="4181475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9084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按用核實撥付本土語文教學支援人員經費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247056"/>
            <a:ext cx="4283967" cy="5610944"/>
          </a:xfrm>
          <a:prstGeom prst="rect">
            <a:avLst/>
          </a:prstGeom>
        </p:spPr>
      </p:pic>
      <p:pic>
        <p:nvPicPr>
          <p:cNvPr id="5" name="圖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4211960" y="1236712"/>
            <a:ext cx="5112568" cy="672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52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結合在地特色及社區資源推展本土語文教育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56" y="1600200"/>
            <a:ext cx="640368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1028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依法為本土語文教學支援人員辦理勞健保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0310" y="1733550"/>
            <a:ext cx="3573780" cy="45339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771800" y="4149080"/>
            <a:ext cx="216024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771800" y="4581128"/>
            <a:ext cx="216024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2771800" y="5085184"/>
            <a:ext cx="216024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763100" y="5517232"/>
            <a:ext cx="216024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418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本土語教學特色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教室情境布置：閩南語</a:t>
            </a:r>
            <a:endParaRPr lang="zh-TW" altLang="en-US" sz="32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92" y="2179786"/>
            <a:ext cx="5544616" cy="415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771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本土語教學特色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教室情境布置：客語</a:t>
            </a:r>
            <a:endParaRPr lang="zh-TW" altLang="en-US" sz="32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749" y="2276871"/>
            <a:ext cx="5546502" cy="41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532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學校基本資料表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7" name="內容版面配置區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0192773"/>
              </p:ext>
            </p:extLst>
          </p:nvPr>
        </p:nvGraphicFramePr>
        <p:xfrm>
          <a:off x="457200" y="1600200"/>
          <a:ext cx="7620000" cy="47811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/>
                <a:gridCol w="1905000"/>
                <a:gridCol w="736848"/>
                <a:gridCol w="3073152"/>
              </a:tblGrid>
              <a:tr h="507101"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序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數值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備註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</a:tr>
              <a:tr h="1068507">
                <a:tc>
                  <a:txBody>
                    <a:bodyPr/>
                    <a:lstStyle/>
                    <a:p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全校班級數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班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</a:tr>
              <a:tr h="1068507">
                <a:tc>
                  <a:txBody>
                    <a:bodyPr/>
                    <a:lstStyle/>
                    <a:p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全校學生數 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31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閩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__10__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 客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__</a:t>
                      </a:r>
                      <a:r>
                        <a:rPr lang="zh-TW" altLang="en-US" sz="20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6__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 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原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__</a:t>
                      </a:r>
                      <a:r>
                        <a:rPr lang="zh-TW" altLang="en-US" sz="20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20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__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</a:p>
                    <a:p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</a:tr>
              <a:tr h="1068507">
                <a:tc>
                  <a:txBody>
                    <a:bodyPr/>
                    <a:lstStyle/>
                    <a:p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全校教師數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含代理代課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 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0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  <a:endParaRPr lang="zh-TW" altLang="en-US" sz="20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</a:tr>
              <a:tr h="1068507">
                <a:tc>
                  <a:txBody>
                    <a:bodyPr/>
                    <a:lstStyle/>
                    <a:p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實際擔任本土語文教學之現職教師 數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閩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__0__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 客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__0__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 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原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__0__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 </a:t>
                      </a:r>
                    </a:p>
                    <a:p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39490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本土語教學特色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教室情境布置：阿美語</a:t>
            </a:r>
            <a:endParaRPr lang="zh-TW" altLang="en-US" sz="320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750" y="2276872"/>
            <a:ext cx="5546501" cy="41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532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本土語教學特色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生活化口語教學</a:t>
            </a:r>
            <a:endParaRPr lang="zh-TW" altLang="en-US" sz="32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92" y="2276872"/>
            <a:ext cx="5544616" cy="415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777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土語教學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特色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母音子音充分</a:t>
            </a:r>
            <a:r>
              <a:rPr lang="zh-TW" altLang="en-US" sz="3200" dirty="0" smtClean="0"/>
              <a:t>練習，穩固基礎。</a:t>
            </a:r>
            <a:endParaRPr lang="zh-TW" altLang="en-US" sz="32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691" y="2204864"/>
            <a:ext cx="5568619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555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土語教學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特色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使用多媒體教學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686" y="2132856"/>
            <a:ext cx="5664629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5645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本土語教學特色</a:t>
            </a:r>
            <a:endParaRPr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阿美語特色木工課程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 descr="陪你上學去-2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3985"/>
            <a:ext cx="4486864" cy="2680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D:\107教務處\107活動\木雕\DSC_02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892" y="2553985"/>
            <a:ext cx="4750980" cy="268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4803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本土語教學特色</a:t>
            </a:r>
            <a:endParaRPr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在地文化參訪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843" y="2276871"/>
            <a:ext cx="4572001" cy="342900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47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本土語教學特色</a:t>
            </a:r>
            <a:endParaRPr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母語日文化活動：劉美蓮老師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金曲的前世今生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講座（因疫情取消）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3" t="7483" r="11960" b="8109"/>
          <a:stretch/>
        </p:blipFill>
        <p:spPr bwMode="auto">
          <a:xfrm>
            <a:off x="3275856" y="2636912"/>
            <a:ext cx="2592288" cy="4071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02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回饋與建議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73"/>
          <a:stretch/>
        </p:blipFill>
        <p:spPr>
          <a:xfrm>
            <a:off x="2317440" y="1464671"/>
            <a:ext cx="4509120" cy="392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1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60"/>
          <a:stretch/>
        </p:blipFill>
        <p:spPr>
          <a:xfrm>
            <a:off x="1223628" y="514566"/>
            <a:ext cx="6696744" cy="5828868"/>
          </a:xfrm>
        </p:spPr>
      </p:pic>
      <p:sp>
        <p:nvSpPr>
          <p:cNvPr id="5" name="文字方塊 4"/>
          <p:cNvSpPr txBox="1"/>
          <p:nvPr/>
        </p:nvSpPr>
        <p:spPr>
          <a:xfrm>
            <a:off x="2771800" y="3717032"/>
            <a:ext cx="3600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感謝聆聽</a:t>
            </a:r>
            <a:endParaRPr lang="en-US" altLang="zh-TW" sz="6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敬請指教</a:t>
            </a:r>
          </a:p>
        </p:txBody>
      </p:sp>
    </p:spTree>
    <p:extLst>
      <p:ext uri="{BB962C8B-B14F-4D97-AF65-F5344CB8AC3E}">
        <p14:creationId xmlns:p14="http://schemas.microsoft.com/office/powerpoint/2010/main" val="142629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學校基本資料表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7" name="內容版面配置區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6635581"/>
              </p:ext>
            </p:extLst>
          </p:nvPr>
        </p:nvGraphicFramePr>
        <p:xfrm>
          <a:off x="457200" y="1600200"/>
          <a:ext cx="7620000" cy="321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/>
                <a:gridCol w="1905000"/>
                <a:gridCol w="1905000"/>
                <a:gridCol w="1905000"/>
              </a:tblGrid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序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項目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數值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備註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6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全校班級數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7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全校學生數 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閩</a:t>
                      </a:r>
                      <a:r>
                        <a:rPr lang="en-US" altLang="zh-TW" dirty="0" smtClean="0"/>
                        <a:t>_____</a:t>
                      </a:r>
                      <a:r>
                        <a:rPr lang="zh-TW" altLang="en-US" dirty="0" smtClean="0"/>
                        <a:t>人 客</a:t>
                      </a:r>
                      <a:r>
                        <a:rPr lang="en-US" altLang="zh-TW" dirty="0" smtClean="0"/>
                        <a:t>____</a:t>
                      </a:r>
                      <a:r>
                        <a:rPr lang="zh-TW" altLang="en-US" dirty="0" smtClean="0"/>
                        <a:t>人 原</a:t>
                      </a:r>
                      <a:r>
                        <a:rPr lang="en-US" altLang="zh-TW" dirty="0" smtClean="0"/>
                        <a:t>_____</a:t>
                      </a:r>
                      <a:r>
                        <a:rPr lang="zh-TW" altLang="en-US" dirty="0" smtClean="0"/>
                        <a:t>人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全校教師數</a:t>
                      </a:r>
                      <a:r>
                        <a:rPr lang="en-US" altLang="zh-TW" dirty="0" smtClean="0"/>
                        <a:t>(</a:t>
                      </a:r>
                      <a:r>
                        <a:rPr lang="zh-TW" altLang="en-US" dirty="0" smtClean="0"/>
                        <a:t>含代理代課</a:t>
                      </a:r>
                      <a:r>
                        <a:rPr lang="en-US" altLang="zh-TW" dirty="0" smtClean="0"/>
                        <a:t>) 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4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實際擔任本土語文教學之現職教師 數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閩</a:t>
                      </a:r>
                      <a:r>
                        <a:rPr lang="en-US" altLang="zh-TW" dirty="0" smtClean="0"/>
                        <a:t>_____</a:t>
                      </a:r>
                      <a:r>
                        <a:rPr lang="zh-TW" altLang="en-US" dirty="0" smtClean="0"/>
                        <a:t>人 客</a:t>
                      </a:r>
                      <a:r>
                        <a:rPr lang="en-US" altLang="zh-TW" dirty="0" smtClean="0"/>
                        <a:t>____</a:t>
                      </a:r>
                      <a:r>
                        <a:rPr lang="zh-TW" altLang="en-US" dirty="0" smtClean="0"/>
                        <a:t>人 原</a:t>
                      </a:r>
                      <a:r>
                        <a:rPr lang="en-US" altLang="zh-TW" dirty="0" smtClean="0"/>
                        <a:t>_____</a:t>
                      </a:r>
                      <a:r>
                        <a:rPr lang="zh-TW" altLang="en-US" dirty="0" smtClean="0"/>
                        <a:t>人 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內容版面配置區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5955459"/>
              </p:ext>
            </p:extLst>
          </p:nvPr>
        </p:nvGraphicFramePr>
        <p:xfrm>
          <a:off x="457200" y="1594479"/>
          <a:ext cx="7620000" cy="50791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/>
                <a:gridCol w="1905000"/>
                <a:gridCol w="736848"/>
                <a:gridCol w="3073152"/>
              </a:tblGrid>
              <a:tr h="507101"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序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數值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備註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eaLnBrk="0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本土語文支援人員數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eaLnBrk="0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閩</a:t>
                      </a: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__</a:t>
                      </a: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1</a:t>
                      </a: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__</a:t>
                      </a: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人</a:t>
                      </a:r>
                      <a:r>
                        <a:rPr 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  </a:t>
                      </a: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客</a:t>
                      </a: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__</a:t>
                      </a: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1</a:t>
                      </a: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__</a:t>
                      </a: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人</a:t>
                      </a:r>
                      <a:r>
                        <a:rPr 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  </a:t>
                      </a:r>
                      <a:endParaRPr lang="en-US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  <a:p>
                      <a:pPr algn="l" eaLnBrk="0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原</a:t>
                      </a: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__</a:t>
                      </a: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2</a:t>
                      </a: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__</a:t>
                      </a: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人</a:t>
                      </a:r>
                    </a:p>
                  </a:txBody>
                  <a:tcPr marL="68580" marR="68580" marT="0" marB="0" anchor="ctr"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eaLnBrk="0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本土語文支援人員每週授課節數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eaLnBrk="0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閩</a:t>
                      </a: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__</a:t>
                      </a: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1</a:t>
                      </a: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__</a:t>
                      </a: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節  客</a:t>
                      </a: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__</a:t>
                      </a: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1</a:t>
                      </a: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__</a:t>
                      </a: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節</a:t>
                      </a:r>
                      <a:r>
                        <a:rPr 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  </a:t>
                      </a:r>
                      <a:endParaRPr lang="en-US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  <a:p>
                      <a:pPr algn="l" eaLnBrk="0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原</a:t>
                      </a: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__</a:t>
                      </a: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1</a:t>
                      </a: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__</a:t>
                      </a: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節</a:t>
                      </a:r>
                    </a:p>
                  </a:txBody>
                  <a:tcPr marL="68580" marR="68580" marT="0" marB="0" anchor="ctr"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eaLnBrk="0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現職教師閩南語認證通過人數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eaLnBrk="0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初級</a:t>
                      </a: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_</a:t>
                      </a: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0</a:t>
                      </a: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_</a:t>
                      </a: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人，中級</a:t>
                      </a: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_</a:t>
                      </a: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0</a:t>
                      </a: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_</a:t>
                      </a: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人</a:t>
                      </a:r>
                      <a:r>
                        <a:rPr 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，</a:t>
                      </a:r>
                      <a:endParaRPr lang="en-US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  <a:p>
                      <a:pPr algn="l" eaLnBrk="0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中</a:t>
                      </a: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高級</a:t>
                      </a: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_</a:t>
                      </a: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0</a:t>
                      </a: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_</a:t>
                      </a: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人，高級</a:t>
                      </a: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_</a:t>
                      </a: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0</a:t>
                      </a: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_</a:t>
                      </a: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人</a:t>
                      </a:r>
                    </a:p>
                  </a:txBody>
                  <a:tcPr marL="68580" marR="68580" marT="0" marB="0" anchor="ctr"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eaLnBrk="0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現職教師原住民族語認證通過人數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eaLnBrk="0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族語別</a:t>
                      </a: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:__</a:t>
                      </a: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0</a:t>
                      </a: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        </a:t>
                      </a: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初級</a:t>
                      </a: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_</a:t>
                      </a: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0</a:t>
                      </a: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_</a:t>
                      </a: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人</a:t>
                      </a:r>
                      <a:r>
                        <a:rPr 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，</a:t>
                      </a:r>
                      <a:endParaRPr lang="en-US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  <a:p>
                      <a:pPr algn="l" eaLnBrk="0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中級</a:t>
                      </a: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_</a:t>
                      </a: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0</a:t>
                      </a: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_</a:t>
                      </a: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人，</a:t>
                      </a:r>
                    </a:p>
                    <a:p>
                      <a:pPr algn="l" eaLnBrk="0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中高級</a:t>
                      </a: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_</a:t>
                      </a: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0</a:t>
                      </a: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_</a:t>
                      </a: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人，高級</a:t>
                      </a: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_</a:t>
                      </a: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0</a:t>
                      </a: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_</a:t>
                      </a: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人，優級</a:t>
                      </a: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_</a:t>
                      </a: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0</a:t>
                      </a: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_</a:t>
                      </a: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人</a:t>
                      </a:r>
                    </a:p>
                  </a:txBody>
                  <a:tcPr marL="68580" marR="68580" marT="0" marB="0" anchor="ctr"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eaLnBrk="0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現職教師客家語認證通過人數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TW" sz="200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eaLnBrk="0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初級</a:t>
                      </a: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_</a:t>
                      </a: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0</a:t>
                      </a: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_</a:t>
                      </a: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人，中級</a:t>
                      </a: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_</a:t>
                      </a: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0</a:t>
                      </a: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_</a:t>
                      </a: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人</a:t>
                      </a:r>
                      <a:r>
                        <a:rPr 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，</a:t>
                      </a:r>
                      <a:endParaRPr lang="en-US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  <a:p>
                      <a:pPr algn="l" eaLnBrk="0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中</a:t>
                      </a: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高級</a:t>
                      </a: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_</a:t>
                      </a: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0</a:t>
                      </a: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_</a:t>
                      </a: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人，高級</a:t>
                      </a: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_</a:t>
                      </a: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0</a:t>
                      </a: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_</a:t>
                      </a: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人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463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本土語文實施概況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臺灣母語日實施</a:t>
            </a:r>
            <a:r>
              <a:rPr lang="zh-TW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日期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星期三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開班班別：閩南語一班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客家語一班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原住民語二班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實施時間：早修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時間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19502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落實</a:t>
            </a:r>
            <a:r>
              <a:rPr lang="zh-TW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lang="zh-TW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本土語文選習意願調查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57" y="2348879"/>
            <a:ext cx="4648943" cy="3488280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2429" y="1766452"/>
            <a:ext cx="3488278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50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本土語文實施概況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分班表：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17" y="2060848"/>
            <a:ext cx="7290966" cy="4673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3911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本土語文實施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概況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：教材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閩南語：自編教材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566" y="2227337"/>
            <a:ext cx="5662869" cy="424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1737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本土語文實施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概況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：教材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客家語：客語認證教材</a:t>
            </a:r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海陸腔</a:t>
            </a:r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90" y="2348879"/>
            <a:ext cx="5568620" cy="417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4427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本土語文實施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概況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：教材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原住民語：族語</a:t>
            </a:r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E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樂園九階教材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自編教材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9126"/>
            <a:ext cx="4602982" cy="345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017" y="2889125"/>
            <a:ext cx="4602983" cy="345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34275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相鄰">
  <a:themeElements>
    <a:clrScheme name="相鄰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相鄰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580</TotalTime>
  <Words>806</Words>
  <Application>Microsoft Office PowerPoint</Application>
  <PresentationFormat>如螢幕大小 (4:3)</PresentationFormat>
  <Paragraphs>171</Paragraphs>
  <Slides>28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29" baseType="lpstr">
      <vt:lpstr>相鄰</vt:lpstr>
      <vt:lpstr>花蓮縣110學年度台灣母語日訪視簡報</vt:lpstr>
      <vt:lpstr>學校基本資料表</vt:lpstr>
      <vt:lpstr>學校基本資料表</vt:lpstr>
      <vt:lpstr>本土語文實施概況</vt:lpstr>
      <vt:lpstr>落實學生本土語文選習意願調查</vt:lpstr>
      <vt:lpstr>本土語文實施概況</vt:lpstr>
      <vt:lpstr>本土語文實施概況：教材</vt:lpstr>
      <vt:lpstr>本土語文實施概況：教材</vt:lpstr>
      <vt:lpstr>本土語文實施概況：教材</vt:lpstr>
      <vt:lpstr>課程相關部分</vt:lpstr>
      <vt:lpstr>母語日推動小組名單</vt:lpstr>
      <vt:lpstr>母語日推動小組名單</vt:lpstr>
      <vt:lpstr>課程計畫</vt:lpstr>
      <vt:lpstr>課程計畫</vt:lpstr>
      <vt:lpstr>按用核實撥付本土語文教學支援人員經費</vt:lpstr>
      <vt:lpstr>結合在地特色及社區資源推展本土語文教育</vt:lpstr>
      <vt:lpstr>依法為本土語文教學支援人員辦理勞健保</vt:lpstr>
      <vt:lpstr>本土語教學特色</vt:lpstr>
      <vt:lpstr>本土語教學特色</vt:lpstr>
      <vt:lpstr>本土語教學特色</vt:lpstr>
      <vt:lpstr>本土語教學特色</vt:lpstr>
      <vt:lpstr>本土語教學特色</vt:lpstr>
      <vt:lpstr>本土語教學特色</vt:lpstr>
      <vt:lpstr>本土語教學特色</vt:lpstr>
      <vt:lpstr>本土語教學特色</vt:lpstr>
      <vt:lpstr>本土語教學特色</vt:lpstr>
      <vt:lpstr>回饋與建議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花蓮縣110學年度台灣母語日訪視簡報</dc:title>
  <dc:creator>user</dc:creator>
  <cp:lastModifiedBy>user</cp:lastModifiedBy>
  <cp:revision>28</cp:revision>
  <dcterms:created xsi:type="dcterms:W3CDTF">2021-11-11T11:39:53Z</dcterms:created>
  <dcterms:modified xsi:type="dcterms:W3CDTF">2021-11-15T01:57:07Z</dcterms:modified>
</cp:coreProperties>
</file>