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  <p:sldMasterId id="2147483727" r:id="rId2"/>
  </p:sldMasterIdLst>
  <p:notesMasterIdLst>
    <p:notesMasterId r:id="rId35"/>
  </p:notesMasterIdLst>
  <p:sldIdLst>
    <p:sldId id="428" r:id="rId3"/>
    <p:sldId id="480" r:id="rId4"/>
    <p:sldId id="493" r:id="rId5"/>
    <p:sldId id="494" r:id="rId6"/>
    <p:sldId id="489" r:id="rId7"/>
    <p:sldId id="490" r:id="rId8"/>
    <p:sldId id="502" r:id="rId9"/>
    <p:sldId id="517" r:id="rId10"/>
    <p:sldId id="518" r:id="rId11"/>
    <p:sldId id="519" r:id="rId12"/>
    <p:sldId id="516" r:id="rId13"/>
    <p:sldId id="503" r:id="rId14"/>
    <p:sldId id="510" r:id="rId15"/>
    <p:sldId id="509" r:id="rId16"/>
    <p:sldId id="506" r:id="rId17"/>
    <p:sldId id="511" r:id="rId18"/>
    <p:sldId id="512" r:id="rId19"/>
    <p:sldId id="513" r:id="rId20"/>
    <p:sldId id="515" r:id="rId21"/>
    <p:sldId id="514" r:id="rId22"/>
    <p:sldId id="520" r:id="rId23"/>
    <p:sldId id="499" r:id="rId24"/>
    <p:sldId id="498" r:id="rId25"/>
    <p:sldId id="504" r:id="rId26"/>
    <p:sldId id="500" r:id="rId27"/>
    <p:sldId id="495" r:id="rId28"/>
    <p:sldId id="497" r:id="rId29"/>
    <p:sldId id="501" r:id="rId30"/>
    <p:sldId id="507" r:id="rId31"/>
    <p:sldId id="505" r:id="rId32"/>
    <p:sldId id="508" r:id="rId33"/>
    <p:sldId id="488" r:id="rId34"/>
  </p:sldIdLst>
  <p:sldSz cx="9144000" cy="5715000" type="screen16x10"/>
  <p:notesSz cx="6858000" cy="9144000"/>
  <p:custDataLst>
    <p:tags r:id="rId36"/>
  </p:custDataLst>
  <p:defaultTextStyle>
    <a:defPPr>
      <a:defRPr lang="en-US"/>
    </a:defPPr>
    <a:lvl1pPr marL="0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1pPr>
    <a:lvl2pPr marL="566014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2pPr>
    <a:lvl3pPr marL="1132027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3pPr>
    <a:lvl4pPr marL="1698041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4pPr>
    <a:lvl5pPr marL="2264054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5pPr>
    <a:lvl6pPr marL="2830068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6pPr>
    <a:lvl7pPr marL="3396082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7pPr>
    <a:lvl8pPr marL="3962095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8pPr>
    <a:lvl9pPr marL="4528109" algn="l" defTabSz="1132027" rtl="0" eaLnBrk="1" latinLnBrk="0" hangingPunct="1">
      <a:defRPr sz="22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5FBFD"/>
    <a:srgbClr val="99FF33"/>
    <a:srgbClr val="A0C24A"/>
    <a:srgbClr val="FF9933"/>
    <a:srgbClr val="FF99CC"/>
    <a:srgbClr val="F3CC17"/>
    <a:srgbClr val="237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700" autoAdjust="0"/>
  </p:normalViewPr>
  <p:slideViewPr>
    <p:cSldViewPr>
      <p:cViewPr varScale="1">
        <p:scale>
          <a:sx n="102" d="100"/>
          <a:sy n="102" d="100"/>
        </p:scale>
        <p:origin x="696" y="7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族群比例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人數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28-4DE7-8F17-4352937363B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628-4DE7-8F17-4352937363B9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628-4DE7-8F17-4352937363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28-4DE7-8F17-4352937363B9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628-4DE7-8F17-4352937363B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0A2-4752-9AE9-A2E51E0FA2C3}"/>
              </c:ext>
            </c:extLst>
          </c:dPt>
          <c:dLbls>
            <c:dLbl>
              <c:idx val="0"/>
              <c:layout>
                <c:manualLayout>
                  <c:x val="6.2546713399117423E-2"/>
                  <c:y val="-2.97333461164906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66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28-4DE7-8F17-4352937363B9}"/>
                </c:ext>
              </c:extLst>
            </c:dLbl>
            <c:dLbl>
              <c:idx val="1"/>
              <c:layout>
                <c:manualLayout>
                  <c:x val="0.1200479400380213"/>
                  <c:y val="-2.977815664091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92D05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28-4DE7-8F17-4352937363B9}"/>
                </c:ext>
              </c:extLst>
            </c:dLbl>
            <c:dLbl>
              <c:idx val="2"/>
              <c:layout>
                <c:manualLayout>
                  <c:x val="-4.4671638877506699E-2"/>
                  <c:y val="-1.75498334715859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B0F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28-4DE7-8F17-4352937363B9}"/>
                </c:ext>
              </c:extLst>
            </c:dLbl>
            <c:dLbl>
              <c:idx val="3"/>
              <c:layout>
                <c:manualLayout>
                  <c:x val="-7.2325971155080576E-2"/>
                  <c:y val="-0.102569206207612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28-4DE7-8F17-4352937363B9}"/>
                </c:ext>
              </c:extLst>
            </c:dLbl>
            <c:dLbl>
              <c:idx val="4"/>
              <c:layout>
                <c:manualLayout>
                  <c:x val="-2.5126313031213796E-2"/>
                  <c:y val="-2.977815664091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28-4DE7-8F17-4352937363B9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0A2-4752-9AE9-A2E51E0FA2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工作表1!$A$2:$A$7</c:f>
              <c:strCache>
                <c:ptCount val="5"/>
                <c:pt idx="0">
                  <c:v>閩南籍  
12人</c:v>
                </c:pt>
                <c:pt idx="1">
                  <c:v>客家籍
11人</c:v>
                </c:pt>
                <c:pt idx="2">
                  <c:v>布農籍4人</c:v>
                </c:pt>
                <c:pt idx="3">
                  <c:v>太魯閣籍
2人</c:v>
                </c:pt>
                <c:pt idx="4">
                  <c:v>阿美籍
15人</c:v>
                </c:pt>
              </c:strCache>
            </c:str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12</c:v>
                </c:pt>
                <c:pt idx="1">
                  <c:v>11</c:v>
                </c:pt>
                <c:pt idx="2">
                  <c:v>4</c:v>
                </c:pt>
                <c:pt idx="3">
                  <c:v>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8-4DE7-8F17-4352937363B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2">
          <a:satMod val="175000"/>
          <a:alpha val="40000"/>
        </a:schemeClr>
      </a:glow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各年級人數</a:t>
            </a:r>
          </a:p>
        </c:rich>
      </c:tx>
      <c:layout>
        <c:manualLayout>
          <c:xMode val="edge"/>
          <c:yMode val="edge"/>
          <c:x val="0.30325076952828267"/>
          <c:y val="2.03849000859001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1年級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</c:f>
              <c:strCache>
                <c:ptCount val="1"/>
                <c:pt idx="0">
                  <c:v>類別 1</c:v>
                </c:pt>
              </c:strCache>
            </c:strRef>
          </c:cat>
          <c:val>
            <c:numRef>
              <c:f>工作表1!$B$2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E-4F7C-854F-308B389724BC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2年級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</c:f>
              <c:strCache>
                <c:ptCount val="1"/>
                <c:pt idx="0">
                  <c:v>類別 1</c:v>
                </c:pt>
              </c:strCache>
            </c:strRef>
          </c:cat>
          <c:val>
            <c:numRef>
              <c:f>工作表1!$C$2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8E-4F7C-854F-308B389724BC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3年級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</c:f>
              <c:strCache>
                <c:ptCount val="1"/>
                <c:pt idx="0">
                  <c:v>類別 1</c:v>
                </c:pt>
              </c:strCache>
            </c:strRef>
          </c:cat>
          <c:val>
            <c:numRef>
              <c:f>工作表1!$D$2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8E-4F7C-854F-308B389724BC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4年級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</c:f>
              <c:strCache>
                <c:ptCount val="1"/>
                <c:pt idx="0">
                  <c:v>類別 1</c:v>
                </c:pt>
              </c:strCache>
            </c:strRef>
          </c:cat>
          <c:val>
            <c:numRef>
              <c:f>工作表1!$E$2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8E-4F7C-854F-308B389724BC}"/>
            </c:ext>
          </c:extLst>
        </c:ser>
        <c:ser>
          <c:idx val="4"/>
          <c:order val="4"/>
          <c:tx>
            <c:strRef>
              <c:f>工作表1!$F$1</c:f>
              <c:strCache>
                <c:ptCount val="1"/>
                <c:pt idx="0">
                  <c:v>5年級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</c:f>
              <c:strCache>
                <c:ptCount val="1"/>
                <c:pt idx="0">
                  <c:v>類別 1</c:v>
                </c:pt>
              </c:strCache>
            </c:strRef>
          </c:cat>
          <c:val>
            <c:numRef>
              <c:f>工作表1!$F$2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8E-4F7C-854F-308B389724BC}"/>
            </c:ext>
          </c:extLst>
        </c:ser>
        <c:ser>
          <c:idx val="5"/>
          <c:order val="5"/>
          <c:tx>
            <c:strRef>
              <c:f>工作表1!$G$1</c:f>
              <c:strCache>
                <c:ptCount val="1"/>
                <c:pt idx="0">
                  <c:v>6年級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</c:f>
              <c:strCache>
                <c:ptCount val="1"/>
                <c:pt idx="0">
                  <c:v>類別 1</c:v>
                </c:pt>
              </c:strCache>
            </c:strRef>
          </c:cat>
          <c:val>
            <c:numRef>
              <c:f>工作表1!$G$2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8E-4F7C-854F-308B389724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27966160"/>
        <c:axId val="927969040"/>
      </c:barChart>
      <c:catAx>
        <c:axId val="92796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7969040"/>
        <c:crosses val="autoZero"/>
        <c:auto val="1"/>
        <c:lblAlgn val="ctr"/>
        <c:lblOffset val="100"/>
        <c:noMultiLvlLbl val="0"/>
      </c:catAx>
      <c:valAx>
        <c:axId val="9279690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2796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選修比例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人數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28-4DE7-8F17-4352937363B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628-4DE7-8F17-4352937363B9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628-4DE7-8F17-4352937363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28-4DE7-8F17-4352937363B9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628-4DE7-8F17-4352937363B9}"/>
              </c:ext>
            </c:extLst>
          </c:dPt>
          <c:dLbls>
            <c:dLbl>
              <c:idx val="0"/>
              <c:layout>
                <c:manualLayout>
                  <c:x val="4.2858240383001865E-2"/>
                  <c:y val="-3.18187323494727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66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28-4DE7-8F17-4352937363B9}"/>
                </c:ext>
              </c:extLst>
            </c:dLbl>
            <c:dLbl>
              <c:idx val="1"/>
              <c:layout>
                <c:manualLayout>
                  <c:x val="7.679147094667256E-2"/>
                  <c:y val="-1.75710390537096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28-4DE7-8F17-4352937363B9}"/>
                </c:ext>
              </c:extLst>
            </c:dLbl>
            <c:dLbl>
              <c:idx val="2"/>
              <c:layout>
                <c:manualLayout>
                  <c:x val="-2.0128118814683627E-2"/>
                  <c:y val="-0.105237867631385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28-4DE7-8F17-4352937363B9}"/>
                </c:ext>
              </c:extLst>
            </c:dLbl>
            <c:dLbl>
              <c:idx val="3"/>
              <c:layout>
                <c:manualLayout>
                  <c:x val="-3.882417539779494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28-4DE7-8F17-4352937363B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628-4DE7-8F17-435293736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工作表1!$A$2:$A$4</c:f>
              <c:strCache>
                <c:ptCount val="3"/>
                <c:pt idx="0">
                  <c:v>閩南語
13人</c:v>
                </c:pt>
                <c:pt idx="1">
                  <c:v>客家語
11人</c:v>
                </c:pt>
                <c:pt idx="2">
                  <c:v>阿美語
20人</c:v>
                </c:pt>
              </c:strCache>
            </c:str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8-4DE7-8F17-4352937363B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2">
          <a:satMod val="175000"/>
          <a:alpha val="40000"/>
        </a:schemeClr>
      </a:glow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族群比例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人數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88-4600-B32B-58A8A31EA40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88-4600-B32B-58A8A31EA409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88-4600-B32B-58A8A31EA4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88-4600-B32B-58A8A31EA409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488-4600-B32B-58A8A31EA4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488-4600-B32B-58A8A31EA409}"/>
              </c:ext>
            </c:extLst>
          </c:dPt>
          <c:dLbls>
            <c:dLbl>
              <c:idx val="0"/>
              <c:layout>
                <c:manualLayout>
                  <c:x val="6.2546713399117423E-2"/>
                  <c:y val="-2.97333461164906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66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88-4600-B32B-58A8A31EA409}"/>
                </c:ext>
              </c:extLst>
            </c:dLbl>
            <c:dLbl>
              <c:idx val="1"/>
              <c:layout>
                <c:manualLayout>
                  <c:x val="0.1200479400380213"/>
                  <c:y val="-2.977815664091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92D05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88-4600-B32B-58A8A31EA409}"/>
                </c:ext>
              </c:extLst>
            </c:dLbl>
            <c:dLbl>
              <c:idx val="2"/>
              <c:layout>
                <c:manualLayout>
                  <c:x val="-4.4671638877506699E-2"/>
                  <c:y val="-1.75498334715859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B0F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88-4600-B32B-58A8A31EA409}"/>
                </c:ext>
              </c:extLst>
            </c:dLbl>
            <c:dLbl>
              <c:idx val="3"/>
              <c:layout>
                <c:manualLayout>
                  <c:x val="-7.2325971155080576E-2"/>
                  <c:y val="-0.102569206207612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88-4600-B32B-58A8A31EA409}"/>
                </c:ext>
              </c:extLst>
            </c:dLbl>
            <c:dLbl>
              <c:idx val="4"/>
              <c:layout>
                <c:manualLayout>
                  <c:x val="-2.5126313031213796E-2"/>
                  <c:y val="-2.977815664091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88-4600-B32B-58A8A31EA409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5488-4600-B32B-58A8A31EA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工作表1!$A$2:$A$7</c:f>
              <c:strCache>
                <c:ptCount val="5"/>
                <c:pt idx="0">
                  <c:v>閩南籍  
12人</c:v>
                </c:pt>
                <c:pt idx="1">
                  <c:v>客家籍
11人</c:v>
                </c:pt>
                <c:pt idx="2">
                  <c:v>布農籍4人</c:v>
                </c:pt>
                <c:pt idx="3">
                  <c:v>太魯閣籍
2人</c:v>
                </c:pt>
                <c:pt idx="4">
                  <c:v>阿美籍
15人</c:v>
                </c:pt>
              </c:strCache>
            </c:str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12</c:v>
                </c:pt>
                <c:pt idx="1">
                  <c:v>11</c:v>
                </c:pt>
                <c:pt idx="2">
                  <c:v>4</c:v>
                </c:pt>
                <c:pt idx="3">
                  <c:v>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488-4600-B32B-58A8A31EA40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2">
          <a:satMod val="175000"/>
          <a:alpha val="40000"/>
        </a:schemeClr>
      </a:glow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35号-经典雅黑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35号-经典雅黑" panose="00000500000000000000" pitchFamily="2" charset="-122"/>
              </a:defRPr>
            </a:lvl1pPr>
          </a:lstStyle>
          <a:p>
            <a:fld id="{8AADD754-F49E-4351-AAFE-19D83F43501C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35号-经典雅黑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35号-经典雅黑" panose="00000500000000000000" pitchFamily="2" charset="-122"/>
              </a:defRPr>
            </a:lvl1pPr>
          </a:lstStyle>
          <a:p>
            <a:fld id="{B78F6036-E835-44CB-A25A-34C755DFD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3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2027" rtl="0" eaLnBrk="1" latinLnBrk="0" hangingPunct="1">
      <a:defRPr sz="1486" kern="1200">
        <a:solidFill>
          <a:schemeClr val="tx1"/>
        </a:solidFill>
        <a:latin typeface="字魂35号-经典雅黑" panose="00000500000000000000" pitchFamily="2" charset="-122"/>
        <a:ea typeface="+mn-ea"/>
        <a:cs typeface="+mn-cs"/>
      </a:defRPr>
    </a:lvl1pPr>
    <a:lvl2pPr marL="566014" algn="l" defTabSz="1132027" rtl="0" eaLnBrk="1" latinLnBrk="0" hangingPunct="1">
      <a:defRPr sz="1486" kern="1200">
        <a:solidFill>
          <a:schemeClr val="tx1"/>
        </a:solidFill>
        <a:latin typeface="字魂35号-经典雅黑" panose="00000500000000000000" pitchFamily="2" charset="-122"/>
        <a:ea typeface="+mn-ea"/>
        <a:cs typeface="+mn-cs"/>
      </a:defRPr>
    </a:lvl2pPr>
    <a:lvl3pPr marL="1132027" algn="l" defTabSz="1132027" rtl="0" eaLnBrk="1" latinLnBrk="0" hangingPunct="1">
      <a:defRPr sz="1486" kern="1200">
        <a:solidFill>
          <a:schemeClr val="tx1"/>
        </a:solidFill>
        <a:latin typeface="字魂35号-经典雅黑" panose="00000500000000000000" pitchFamily="2" charset="-122"/>
        <a:ea typeface="+mn-ea"/>
        <a:cs typeface="+mn-cs"/>
      </a:defRPr>
    </a:lvl3pPr>
    <a:lvl4pPr marL="1698041" algn="l" defTabSz="1132027" rtl="0" eaLnBrk="1" latinLnBrk="0" hangingPunct="1">
      <a:defRPr sz="1486" kern="1200">
        <a:solidFill>
          <a:schemeClr val="tx1"/>
        </a:solidFill>
        <a:latin typeface="字魂35号-经典雅黑" panose="00000500000000000000" pitchFamily="2" charset="-122"/>
        <a:ea typeface="+mn-ea"/>
        <a:cs typeface="+mn-cs"/>
      </a:defRPr>
    </a:lvl4pPr>
    <a:lvl5pPr marL="2264054" algn="l" defTabSz="1132027" rtl="0" eaLnBrk="1" latinLnBrk="0" hangingPunct="1">
      <a:defRPr sz="1486" kern="1200">
        <a:solidFill>
          <a:schemeClr val="tx1"/>
        </a:solidFill>
        <a:latin typeface="字魂35号-经典雅黑" panose="00000500000000000000" pitchFamily="2" charset="-122"/>
        <a:ea typeface="+mn-ea"/>
        <a:cs typeface="+mn-cs"/>
      </a:defRPr>
    </a:lvl5pPr>
    <a:lvl6pPr marL="2830068" algn="l" defTabSz="1132027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6pPr>
    <a:lvl7pPr marL="3396082" algn="l" defTabSz="1132027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7pPr>
    <a:lvl8pPr marL="3962095" algn="l" defTabSz="1132027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8pPr>
    <a:lvl9pPr marL="4528109" algn="l" defTabSz="1132027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03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13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9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78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1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3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8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3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65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3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98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7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04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45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5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4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29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5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2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8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4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87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2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31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49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305157"/>
            <a:ext cx="7886700" cy="11041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41" y="1400528"/>
            <a:ext cx="3868737" cy="68791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41" y="2088444"/>
            <a:ext cx="3868737" cy="30691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400528"/>
            <a:ext cx="3887788" cy="68791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088444"/>
            <a:ext cx="3887788" cy="30691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27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1" y="381000"/>
            <a:ext cx="2949575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90" y="823741"/>
            <a:ext cx="4629151" cy="4060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41" y="1714500"/>
            <a:ext cx="2949575" cy="31767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1" y="381000"/>
            <a:ext cx="2949575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90" y="823741"/>
            <a:ext cx="4629151" cy="406047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41" y="1714500"/>
            <a:ext cx="2949575" cy="31767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8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5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7" y="305157"/>
            <a:ext cx="1971675" cy="484187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305157"/>
            <a:ext cx="5762625" cy="484187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5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6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0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1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4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0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2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7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6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2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8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2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2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31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611940" y="232834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chemeClr val="accent1">
                    <a:lumMod val="50000"/>
                  </a:schemeClr>
                </a:solidFill>
                <a:latin typeface="字魂35号-经典雅黑" panose="00000500000000000000" pitchFamily="2" charset="-122"/>
              </a:rPr>
              <a:t>工作整体概况</a:t>
            </a:r>
          </a:p>
        </p:txBody>
      </p:sp>
    </p:spTree>
    <p:extLst>
      <p:ext uri="{BB962C8B-B14F-4D97-AF65-F5344CB8AC3E}">
        <p14:creationId xmlns:p14="http://schemas.microsoft.com/office/powerpoint/2010/main" val="1690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86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94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74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89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0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19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78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34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93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657600" y="330465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chemeClr val="accent1">
                    <a:lumMod val="50000"/>
                  </a:schemeClr>
                </a:solidFill>
                <a:latin typeface="字魂35号-经典雅黑" panose="00000500000000000000" pitchFamily="2" charset="-122"/>
              </a:rPr>
              <a:t>主要工作进度</a:t>
            </a:r>
          </a:p>
        </p:txBody>
      </p:sp>
    </p:spTree>
    <p:extLst>
      <p:ext uri="{BB962C8B-B14F-4D97-AF65-F5344CB8AC3E}">
        <p14:creationId xmlns:p14="http://schemas.microsoft.com/office/powerpoint/2010/main" val="5557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657600" y="330465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chemeClr val="accent1">
                    <a:lumMod val="50000"/>
                  </a:schemeClr>
                </a:solidFill>
                <a:latin typeface="字魂35号-经典雅黑" panose="00000500000000000000" pitchFamily="2" charset="-122"/>
              </a:rPr>
              <a:t>重点工作汇报</a:t>
            </a:r>
          </a:p>
        </p:txBody>
      </p:sp>
    </p:spTree>
    <p:extLst>
      <p:ext uri="{BB962C8B-B14F-4D97-AF65-F5344CB8AC3E}">
        <p14:creationId xmlns:p14="http://schemas.microsoft.com/office/powerpoint/2010/main" val="40389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3800" y="330465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chemeClr val="accent1">
                    <a:lumMod val="50000"/>
                  </a:schemeClr>
                </a:solidFill>
                <a:latin typeface="字魂35号-经典雅黑" panose="00000500000000000000" pitchFamily="2" charset="-122"/>
              </a:rPr>
              <a:t>工作存在问题</a:t>
            </a:r>
          </a:p>
        </p:txBody>
      </p:sp>
    </p:spTree>
    <p:extLst>
      <p:ext uri="{BB962C8B-B14F-4D97-AF65-F5344CB8AC3E}">
        <p14:creationId xmlns:p14="http://schemas.microsoft.com/office/powerpoint/2010/main" val="28813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3800" y="330465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chemeClr val="accent1">
                    <a:lumMod val="50000"/>
                  </a:schemeClr>
                </a:solidFill>
                <a:latin typeface="字魂35号-经典雅黑" panose="00000500000000000000" pitchFamily="2" charset="-122"/>
              </a:rPr>
              <a:t>未来工作规划</a:t>
            </a:r>
          </a:p>
        </p:txBody>
      </p:sp>
    </p:spTree>
    <p:extLst>
      <p:ext uri="{BB962C8B-B14F-4D97-AF65-F5344CB8AC3E}">
        <p14:creationId xmlns:p14="http://schemas.microsoft.com/office/powerpoint/2010/main" val="11200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522237"/>
            <a:ext cx="3867151" cy="362479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522237"/>
            <a:ext cx="3867151" cy="362479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8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" name="COIN.WAV"/>
          </p:stSnd>
        </p:sndAc>
      </p:transition>
    </mc:Choice>
    <mc:Fallback xmlns="">
      <p:transition>
        <p:fade/>
        <p:sndAc>
          <p:stSnd>
            <p:snd r:embed="rId3" name="COIN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audio" Target="../media/audio1.wav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305157"/>
            <a:ext cx="7886700" cy="1104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522237"/>
            <a:ext cx="7886700" cy="3624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1" y="5296963"/>
            <a:ext cx="20574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35号-经典雅黑" panose="00000500000000000000" pitchFamily="2" charset="-122"/>
              </a:defRPr>
            </a:lvl1pPr>
          </a:lstStyle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5296963"/>
            <a:ext cx="30861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35号-经典雅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1" y="5296963"/>
            <a:ext cx="20574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35号-经典雅黑" panose="00000500000000000000" pitchFamily="2" charset="-122"/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05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13" r:id="rId2"/>
    <p:sldLayoutId id="2147483675" r:id="rId3"/>
    <p:sldLayoutId id="2147483676" r:id="rId4"/>
    <p:sldLayoutId id="2147483708" r:id="rId5"/>
    <p:sldLayoutId id="2147483709" r:id="rId6"/>
    <p:sldLayoutId id="2147483710" r:id="rId7"/>
    <p:sldLayoutId id="2147483711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9" name="COIN.WAV"/>
          </p:stSnd>
        </p:sndAc>
      </p:transition>
    </mc:Choice>
    <mc:Fallback xmlns="">
      <p:transition>
        <p:fade/>
        <p:sndAc>
          <p:stSnd>
            <p:snd r:embed="rId40" name="COIN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35号-经典雅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35号-经典雅黑" panose="00000500000000000000" pitchFamily="2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0000500000000000000" pitchFamily="2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35号-经典雅黑" panose="00000500000000000000" pitchFamily="2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35号-经典雅黑" panose="00000500000000000000" pitchFamily="2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35号-经典雅黑" panose="00000500000000000000" pitchFamily="2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pPr/>
              <a:t>2022/6/6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811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14" name="COIN.WAV"/>
          </p:stSnd>
        </p:sndAc>
      </p:transition>
    </mc:Choice>
    <mc:Fallback xmlns="">
      <p:transition>
        <p:fade/>
        <p:sndAc>
          <p:stSnd>
            <p:snd r:embed="rId15" name="COIN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audio" Target="../media/audio1.wav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1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jpeg"/><Relationship Id="rId11" Type="http://schemas.openxmlformats.org/officeDocument/2006/relationships/audio" Target="../media/audio1.wav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1.wav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1.wav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2.jpeg"/><Relationship Id="rId11" Type="http://schemas.openxmlformats.org/officeDocument/2006/relationships/audio" Target="../media/audio1.wav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1.wav"/><Relationship Id="rId7" Type="http://schemas.openxmlformats.org/officeDocument/2006/relationships/image" Target="../media/image80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audio" Target="../media/audio1.wav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audio" Target="../media/audio1.wav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audio" Target="../media/audio1.wav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audio" Target="../media/audio1.wav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audio" Target="../media/audio1.wav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audio" Target="../media/audio1.wav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Relationship Id="rId5" Type="http://schemas.openxmlformats.org/officeDocument/2006/relationships/audio" Target="../media/audio1.wav"/><Relationship Id="rId4" Type="http://schemas.openxmlformats.org/officeDocument/2006/relationships/image" Target="../media/image1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5465D32-EF75-4131-937A-9F7A62D93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733800" y="3200174"/>
            <a:ext cx="1339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</a:t>
            </a:r>
            <a:r>
              <a:rPr lang="en-US" altLang="zh-TW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張嘉真</a:t>
            </a:r>
            <a:endParaRPr lang="zh-CN" altLang="en-US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74140" y="2360936"/>
            <a:ext cx="3462807" cy="400110"/>
          </a:xfrm>
          <a:prstGeom prst="rect">
            <a:avLst/>
          </a:prstGeom>
          <a:gradFill>
            <a:gsLst>
              <a:gs pos="45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  <a:lumMod val="82000"/>
                  <a:lumOff val="18000"/>
                  <a:alpha val="6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sp>
        <p:nvSpPr>
          <p:cNvPr id="15" name="矩形 14"/>
          <p:cNvSpPr/>
          <p:nvPr/>
        </p:nvSpPr>
        <p:spPr>
          <a:xfrm>
            <a:off x="4267200" y="2642056"/>
            <a:ext cx="1924136" cy="430887"/>
          </a:xfrm>
          <a:prstGeom prst="rect">
            <a:avLst/>
          </a:prstGeom>
          <a:gradFill flip="none" rotWithShape="1">
            <a:gsLst>
              <a:gs pos="23000">
                <a:schemeClr val="accent4">
                  <a:lumMod val="49000"/>
                  <a:lumOff val="51000"/>
                  <a:alpha val="81000"/>
                </a:schemeClr>
              </a:gs>
              <a:gs pos="100000">
                <a:schemeClr val="accent1">
                  <a:tint val="23500"/>
                  <a:satMod val="160000"/>
                  <a:lumMod val="82000"/>
                  <a:lumOff val="18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大榮</a:t>
            </a:r>
            <a:r>
              <a:rPr lang="zh-TW" altLang="zh-TW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國小簡報</a:t>
            </a:r>
            <a:endParaRPr lang="zh-CN" alt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01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67056805-D7F4-4C4E-A4FF-ED42C1D917DF}"/>
              </a:ext>
            </a:extLst>
          </p:cNvPr>
          <p:cNvGrpSpPr/>
          <p:nvPr/>
        </p:nvGrpSpPr>
        <p:grpSpPr>
          <a:xfrm>
            <a:off x="4092" y="0"/>
            <a:ext cx="1041926" cy="5715000"/>
            <a:chOff x="805608" y="-26968"/>
            <a:chExt cx="1389234" cy="640328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545338D-CE0D-4B74-B5E6-B754E939B264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D9ACD5-0123-4E9D-9A1E-787D1CE9E556}"/>
                </a:ext>
              </a:extLst>
            </p:cNvPr>
            <p:cNvSpPr/>
            <p:nvPr/>
          </p:nvSpPr>
          <p:spPr>
            <a:xfrm rot="5400000" flipV="1">
              <a:off x="1147777" y="-262951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FEAA75FA-CD65-4D26-018A-F23F43C6C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r="2160"/>
          <a:stretch/>
        </p:blipFill>
        <p:spPr>
          <a:xfrm>
            <a:off x="188761" y="2781300"/>
            <a:ext cx="4289111" cy="196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9753102-440F-4009-9F1C-09D1469A83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5" t="33500" r="6112" b="36061"/>
          <a:stretch/>
        </p:blipFill>
        <p:spPr>
          <a:xfrm>
            <a:off x="2209800" y="3920778"/>
            <a:ext cx="4572000" cy="183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B79FBC0-3D21-BAD4-14A2-6FFA39A66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" r="1490"/>
          <a:stretch/>
        </p:blipFill>
        <p:spPr>
          <a:xfrm>
            <a:off x="4419600" y="647700"/>
            <a:ext cx="4672928" cy="213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983359" y="190500"/>
            <a:ext cx="4655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母語日規劃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每月一次的母語朗讀或展演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777765A-4516-4CA0-81B7-86363643F019}"/>
              </a:ext>
            </a:extLst>
          </p:cNvPr>
          <p:cNvSpPr/>
          <p:nvPr/>
        </p:nvSpPr>
        <p:spPr>
          <a:xfrm>
            <a:off x="-80240" y="1905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CB543A-C7FB-45A6-8094-2D950087AF51}"/>
              </a:ext>
            </a:extLst>
          </p:cNvPr>
          <p:cNvSpPr/>
          <p:nvPr/>
        </p:nvSpPr>
        <p:spPr>
          <a:xfrm>
            <a:off x="5698338" y="-5764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7AD460-982D-3801-5967-0A4A11AA35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863" r="4167" b="5573"/>
          <a:stretch/>
        </p:blipFill>
        <p:spPr>
          <a:xfrm>
            <a:off x="76200" y="647740"/>
            <a:ext cx="4672928" cy="213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7B746DE-AE2A-9925-0FEB-4EA03639F7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53" y="2857500"/>
            <a:ext cx="2441318" cy="260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94E22B6-9624-7689-A583-F444908254CA}"/>
              </a:ext>
            </a:extLst>
          </p:cNvPr>
          <p:cNvSpPr txBox="1"/>
          <p:nvPr/>
        </p:nvSpPr>
        <p:spPr>
          <a:xfrm>
            <a:off x="4089903" y="2997130"/>
            <a:ext cx="287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感謝本土語老師們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用心指導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16FB356-71F9-A0E9-968F-5D04CD11ED43}"/>
              </a:ext>
            </a:extLst>
          </p:cNvPr>
          <p:cNvSpPr txBox="1"/>
          <p:nvPr/>
        </p:nvSpPr>
        <p:spPr>
          <a:xfrm>
            <a:off x="-137577" y="4860604"/>
            <a:ext cx="287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讓孩子們</a:t>
            </a:r>
            <a:endParaRPr lang="en-US" altLang="zh-TW" sz="1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勇於上台展現母語</a:t>
            </a:r>
          </a:p>
        </p:txBody>
      </p:sp>
    </p:spTree>
    <p:extLst>
      <p:ext uri="{BB962C8B-B14F-4D97-AF65-F5344CB8AC3E}">
        <p14:creationId xmlns:p14="http://schemas.microsoft.com/office/powerpoint/2010/main" val="30736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67056805-D7F4-4C4E-A4FF-ED42C1D917DF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545338D-CE0D-4B74-B5E6-B754E939B264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E1AD600-0EEF-4571-ACA0-6FE862596A53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D9ACD5-0123-4E9D-9A1E-787D1CE9E556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994002" y="420665"/>
            <a:ext cx="4911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母語日辦理情形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每年的本土語猜燈謎活動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E205A2-75CC-4DC5-BDD9-98A547A8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6" y="989057"/>
            <a:ext cx="8232564" cy="21732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66ED267-9E5F-4C82-831C-57C208494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66" y="3304501"/>
            <a:ext cx="2961334" cy="221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9753102-440F-4009-9F1C-09D1469A8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14" y="3467100"/>
            <a:ext cx="2717986" cy="165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3C44FB9-48CB-4148-9342-664F42D204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304097"/>
            <a:ext cx="2581314" cy="193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777765A-4516-4CA0-81B7-86363643F019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CB543A-C7FB-45A6-8094-2D950087AF51}"/>
              </a:ext>
            </a:extLst>
          </p:cNvPr>
          <p:cNvSpPr/>
          <p:nvPr/>
        </p:nvSpPr>
        <p:spPr>
          <a:xfrm>
            <a:off x="5681193" y="10218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7607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39120" y="400327"/>
            <a:ext cx="4142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母語日辦理情形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本土語猜燈謎活動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0B48F8-E58D-4722-AA7D-9B4EF1083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6" y="1104900"/>
            <a:ext cx="3348046" cy="207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80343E-9EAF-4182-AF16-B8396BB9C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90" y="3283420"/>
            <a:ext cx="3218804" cy="241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DDB0324-23DD-4D7F-A709-6285CDC9A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45" y="1152813"/>
            <a:ext cx="4689932" cy="207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5982C5-DD54-4EE0-B2C7-25262D779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17" y="3229191"/>
            <a:ext cx="3218800" cy="241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E272F5-B564-48B1-A74A-2DE5B810C118}"/>
              </a:ext>
            </a:extLst>
          </p:cNvPr>
          <p:cNvSpPr txBox="1"/>
          <p:nvPr/>
        </p:nvSpPr>
        <p:spPr>
          <a:xfrm>
            <a:off x="6300773" y="369468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閩語區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238912A-7636-4F08-B71A-3E121D6C5DC5}"/>
              </a:ext>
            </a:extLst>
          </p:cNvPr>
          <p:cNvSpPr txBox="1"/>
          <p:nvPr/>
        </p:nvSpPr>
        <p:spPr>
          <a:xfrm>
            <a:off x="1658677" y="91366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客語區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3224D4-A199-40C6-B59F-B061581591A1}"/>
              </a:ext>
            </a:extLst>
          </p:cNvPr>
          <p:cNvSpPr txBox="1"/>
          <p:nvPr/>
        </p:nvSpPr>
        <p:spPr>
          <a:xfrm>
            <a:off x="6121156" y="89028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阿美語區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12B8A53-D449-4D10-8771-3E6A48C9BE80}"/>
              </a:ext>
            </a:extLst>
          </p:cNvPr>
          <p:cNvSpPr txBox="1"/>
          <p:nvPr/>
        </p:nvSpPr>
        <p:spPr>
          <a:xfrm>
            <a:off x="736267" y="440231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閩語區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组合 5">
            <a:extLst>
              <a:ext uri="{FF2B5EF4-FFF2-40B4-BE49-F238E27FC236}">
                <a16:creationId xmlns:a16="http://schemas.microsoft.com/office/drawing/2014/main" id="{F8D5ADBA-E71E-4433-86AF-DAB4664584F6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779DEA-71C9-4BB6-81BF-1136B4807AC8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B2FCD1C-8132-4FAE-A89B-3D2FE871AB42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1F29588-D04B-497E-81F0-C06E16BBFB81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5D36E7F6-F43C-454C-900D-6ECA292399BA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6ABB376-C113-45DD-B5F3-AD05015F9664}"/>
              </a:ext>
            </a:extLst>
          </p:cNvPr>
          <p:cNvSpPr/>
          <p:nvPr/>
        </p:nvSpPr>
        <p:spPr>
          <a:xfrm>
            <a:off x="5681193" y="-12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18840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5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母語日辦理情形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3731444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親職座談會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新住民文化交流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E272F5-B564-48B1-A74A-2DE5B810C118}"/>
              </a:ext>
            </a:extLst>
          </p:cNvPr>
          <p:cNvSpPr txBox="1"/>
          <p:nvPr/>
        </p:nvSpPr>
        <p:spPr>
          <a:xfrm>
            <a:off x="5355706" y="877531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越南文化與美食體驗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77102" y="-12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B024D3-31BB-4EF8-84F7-B41FEEF36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577" y="12072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E110923-833B-4F6B-904D-A021BE2D3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12072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9A1647D-6EE5-4838-9F4B-D8837B4B5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189" y="1207200"/>
            <a:ext cx="2312811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500FE13-B0C6-4027-A868-F6797E25D9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000" y="33147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49CE8C3-B610-4184-B622-04296392A8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800" y="33147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F133889-52D9-4679-801C-B07F48C52C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200" y="33147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AAC2347B-A5BF-47FC-83B1-7534CF7C75A9}"/>
              </a:ext>
            </a:extLst>
          </p:cNvPr>
          <p:cNvSpPr txBox="1"/>
          <p:nvPr/>
        </p:nvSpPr>
        <p:spPr>
          <a:xfrm>
            <a:off x="2432601" y="5219700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親子同樂</a:t>
            </a:r>
            <a:r>
              <a:rPr lang="en-US" altLang="zh-TW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印尼美食與樂器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67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768881" y="388322"/>
            <a:ext cx="513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母語日辦理情形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課間活動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閩客原舞蹈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组合 5">
            <a:extLst>
              <a:ext uri="{FF2B5EF4-FFF2-40B4-BE49-F238E27FC236}">
                <a16:creationId xmlns:a16="http://schemas.microsoft.com/office/drawing/2014/main" id="{F8D5ADBA-E71E-4433-86AF-DAB4664584F6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779DEA-71C9-4BB6-81BF-1136B4807AC8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B2FCD1C-8132-4FAE-A89B-3D2FE871AB42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1F29588-D04B-497E-81F0-C06E16BBFB81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5D36E7F6-F43C-454C-900D-6ECA292399BA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6ABB376-C113-45DD-B5F3-AD05015F9664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68CE52D-DEEA-612D-4DA5-D16786954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849810"/>
            <a:ext cx="3334661" cy="222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76A2AE0-782C-2ED0-409E-3DCD98E5C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849810"/>
            <a:ext cx="3352800" cy="22362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08C3CA0-10D3-B590-5D7A-9C9DA30DE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924" y="3205688"/>
            <a:ext cx="3362276" cy="2242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4822C88-7D51-9E31-2F2B-8D7801E04D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723" y="3205689"/>
            <a:ext cx="3362277" cy="2242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E272F5-B564-48B1-A74A-2DE5B810C118}"/>
              </a:ext>
            </a:extLst>
          </p:cNvPr>
          <p:cNvSpPr txBox="1"/>
          <p:nvPr/>
        </p:nvSpPr>
        <p:spPr>
          <a:xfrm>
            <a:off x="485012" y="459822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蜈蚣蟲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238912A-7636-4F08-B71A-3E121D6C5DC5}"/>
              </a:ext>
            </a:extLst>
          </p:cNvPr>
          <p:cNvSpPr txBox="1"/>
          <p:nvPr/>
        </p:nvSpPr>
        <p:spPr>
          <a:xfrm>
            <a:off x="485012" y="168679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阿美恰恰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3224D4-A199-40C6-B59F-B061581591A1}"/>
              </a:ext>
            </a:extLst>
          </p:cNvPr>
          <p:cNvSpPr txBox="1"/>
          <p:nvPr/>
        </p:nvSpPr>
        <p:spPr>
          <a:xfrm>
            <a:off x="511705" y="314250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阿爸牽水牛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08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6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3155698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本土語公開課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閩語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1193" y="-12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B024D3-31BB-4EF8-84F7-B41FEEF36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3417" y="571499"/>
            <a:ext cx="2946401" cy="220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49AA50F-C5AC-4622-80A4-3D6560578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2" y="1326294"/>
            <a:ext cx="5173115" cy="329111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1300D96-C9A8-498E-8829-68736058B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3416" y="2781300"/>
            <a:ext cx="2946401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71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3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3155698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本土語公開課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阿美語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92518" y="-8262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9AA50F-C5AC-4622-80A4-3D6560578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511" y="1223575"/>
            <a:ext cx="5129007" cy="32911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CFEA72-F0B3-444F-B6DC-A5C7F2A10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11787"/>
            <a:ext cx="2946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2892DD-1037-4214-99D3-DF36C60C4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57500"/>
            <a:ext cx="2946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9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3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3155698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本土語公開課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77102" y="-12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CE8900-B23A-4D27-A811-386A0480F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29711"/>
            <a:ext cx="5033962" cy="228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025329-4629-460F-800F-8726AE1B2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6" y="1199205"/>
            <a:ext cx="2659248" cy="199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F4D6534-84C7-4FD8-A115-781C04565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47073"/>
            <a:ext cx="2833369" cy="2125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88CD3F7-8434-4C0E-B758-BDD231935E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35" y="3284867"/>
            <a:ext cx="1984327" cy="147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2B76145-C78E-4A23-8D66-01136046F7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6" y="3486452"/>
            <a:ext cx="2681019" cy="1677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76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3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6" y="596236"/>
            <a:ext cx="4805304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停課不停學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閩語線上同步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6190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EC44E2-3487-49F1-B5E4-95C52BA46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 r="46615" b="9232"/>
          <a:stretch/>
        </p:blipFill>
        <p:spPr>
          <a:xfrm>
            <a:off x="285498" y="1223575"/>
            <a:ext cx="3124200" cy="262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圖片 1">
            <a:extLst>
              <a:ext uri="{FF2B5EF4-FFF2-40B4-BE49-F238E27FC236}">
                <a16:creationId xmlns:a16="http://schemas.microsoft.com/office/drawing/2014/main" id="{F7CC38C0-8997-7692-F633-C538084B8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/>
          <a:stretch/>
        </p:blipFill>
        <p:spPr bwMode="auto">
          <a:xfrm>
            <a:off x="3522894" y="1183806"/>
            <a:ext cx="5486400" cy="357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8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3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4701402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停課不停學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客語線上同步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98682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509DB7-0B9A-4F27-ABD0-1F9702B65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3" y="2628547"/>
            <a:ext cx="2773025" cy="2079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55A3A4-50D0-4E1C-A55E-9FD8E9006D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87" y="1943100"/>
            <a:ext cx="2773025" cy="2079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191A63-3FB7-4B10-B3FA-CC6BBCC85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61" y="723900"/>
            <a:ext cx="2792519" cy="3723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185327D-F713-4F57-8B74-251E52BF0B55}"/>
              </a:ext>
            </a:extLst>
          </p:cNvPr>
          <p:cNvSpPr txBox="1"/>
          <p:nvPr/>
        </p:nvSpPr>
        <p:spPr>
          <a:xfrm>
            <a:off x="422866" y="5097418"/>
            <a:ext cx="2570158" cy="43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在校使用學校電腦</a:t>
            </a: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43C37FA-DFE6-4F47-9926-E60CDE5BF0AC}"/>
              </a:ext>
            </a:extLst>
          </p:cNvPr>
          <p:cNvSpPr txBox="1"/>
          <p:nvPr/>
        </p:nvSpPr>
        <p:spPr>
          <a:xfrm>
            <a:off x="3258760" y="4490724"/>
            <a:ext cx="2570158" cy="43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在校使用自己電腦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2475D66-6067-4244-9E3F-44039DEE97D0}"/>
              </a:ext>
            </a:extLst>
          </p:cNvPr>
          <p:cNvSpPr txBox="1"/>
          <p:nvPr/>
        </p:nvSpPr>
        <p:spPr>
          <a:xfrm>
            <a:off x="6357679" y="4769286"/>
            <a:ext cx="2570158" cy="43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在家線上教學</a:t>
            </a:r>
            <a:r>
              <a:rPr lang="en-US" altLang="zh-TW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851BB0-4D76-4573-A45C-788A8E1EB5FC}"/>
              </a:ext>
            </a:extLst>
          </p:cNvPr>
          <p:cNvSpPr/>
          <p:nvPr/>
        </p:nvSpPr>
        <p:spPr>
          <a:xfrm rot="20977571">
            <a:off x="703892" y="1168763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華康娃娃體(P)" panose="040B0500000000000000" pitchFamily="82" charset="-120"/>
                <a:ea typeface="華康娃娃體(P)" panose="040B0500000000000000" pitchFamily="82" charset="-120"/>
              </a:rPr>
              <a:t>超強宋老師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華康娃娃體(P)" panose="040B0500000000000000" pitchFamily="82" charset="-120"/>
                <a:ea typeface="華康娃娃體(P)" panose="040B0500000000000000" pitchFamily="82" charset="-120"/>
              </a:rPr>
              <a:t>!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華康娃娃體(P)" panose="040B0500000000000000" pitchFamily="82" charset="-120"/>
              <a:ea typeface="華康娃娃體(P)" panose="040B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34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  <p:bldP spid="9" grpId="0"/>
      <p:bldP spid="20" grpId="0"/>
      <p:bldP spid="2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V="1">
            <a:off x="685800" y="647700"/>
            <a:ext cx="1300856" cy="1316812"/>
            <a:chOff x="1313527" y="260152"/>
            <a:chExt cx="2489975" cy="252051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32" name="组合 31"/>
            <p:cNvGrpSpPr/>
            <p:nvPr/>
          </p:nvGrpSpPr>
          <p:grpSpPr>
            <a:xfrm rot="5400000" flipH="1" flipV="1">
              <a:off x="2092362" y="1213853"/>
              <a:ext cx="840530" cy="2293101"/>
              <a:chOff x="5073870" y="1047750"/>
              <a:chExt cx="1143000" cy="3118288"/>
            </a:xfrm>
            <a:grpFill/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5638800" y="1047750"/>
                <a:ext cx="0" cy="1981200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菱形 46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rot="5400000" flipH="1" flipV="1">
              <a:off x="1721282" y="1006522"/>
              <a:ext cx="840530" cy="1656040"/>
              <a:chOff x="5073870" y="1914061"/>
              <a:chExt cx="1143000" cy="2251977"/>
            </a:xfrm>
            <a:grpFill/>
          </p:grpSpPr>
          <p:cxnSp>
            <p:nvCxnSpPr>
              <p:cNvPr id="51" name="直接连接符 50"/>
              <p:cNvCxnSpPr/>
              <p:nvPr/>
            </p:nvCxnSpPr>
            <p:spPr>
              <a:xfrm>
                <a:off x="5638800" y="1914061"/>
                <a:ext cx="0" cy="1114889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菱形 51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5400000" flipH="1" flipV="1">
              <a:off x="2147831" y="40056"/>
              <a:ext cx="840531" cy="2470810"/>
              <a:chOff x="5073870" y="806091"/>
              <a:chExt cx="1143000" cy="3359947"/>
            </a:xfrm>
            <a:grpFill/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5638800" y="806091"/>
                <a:ext cx="0" cy="2222858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菱形 57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 rot="5400000" flipH="1" flipV="1">
              <a:off x="1863080" y="-236851"/>
              <a:ext cx="840530" cy="1834536"/>
              <a:chOff x="5073870" y="1671333"/>
              <a:chExt cx="1143000" cy="2494705"/>
            </a:xfrm>
            <a:grpFill/>
          </p:grpSpPr>
          <p:cxnSp>
            <p:nvCxnSpPr>
              <p:cNvPr id="62" name="直接连接符 61"/>
              <p:cNvCxnSpPr/>
              <p:nvPr/>
            </p:nvCxnSpPr>
            <p:spPr>
              <a:xfrm>
                <a:off x="5638800" y="1671333"/>
                <a:ext cx="0" cy="1357617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菱形 62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91171" y="0"/>
            <a:ext cx="1513831" cy="5715000"/>
            <a:chOff x="609603" y="-26967"/>
            <a:chExt cx="2018441" cy="5170469"/>
          </a:xfrm>
          <a:solidFill>
            <a:srgbClr val="FFC000"/>
          </a:solidFill>
        </p:grpSpPr>
        <p:sp>
          <p:nvSpPr>
            <p:cNvPr id="65" name="矩形 64"/>
            <p:cNvSpPr/>
            <p:nvPr/>
          </p:nvSpPr>
          <p:spPr>
            <a:xfrm rot="5400000" flipV="1">
              <a:off x="-372652" y="1260085"/>
              <a:ext cx="3039790" cy="465686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highlight>
                  <a:srgbClr val="FFFF00"/>
                </a:highlight>
                <a:latin typeface="+mn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 rot="5400000" flipV="1">
              <a:off x="1184690" y="4107334"/>
              <a:ext cx="1604081" cy="4682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highlight>
                  <a:srgbClr val="FFFF00"/>
                </a:highlight>
                <a:latin typeface="+mn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rot="5400000" flipV="1">
              <a:off x="1260954" y="2219743"/>
              <a:ext cx="715739" cy="201844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highlight>
                  <a:srgbClr val="FFFF00"/>
                </a:highlight>
                <a:latin typeface="+mn-ea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489228" y="32991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718883" y="0"/>
            <a:ext cx="419264" cy="5715000"/>
            <a:chOff x="8584982" y="1"/>
            <a:chExt cx="559018" cy="5143499"/>
          </a:xfrm>
        </p:grpSpPr>
        <p:sp>
          <p:nvSpPr>
            <p:cNvPr id="34" name="矩形 33"/>
            <p:cNvSpPr/>
            <p:nvPr/>
          </p:nvSpPr>
          <p:spPr>
            <a:xfrm rot="5400000" flipV="1">
              <a:off x="6339407" y="2338908"/>
              <a:ext cx="5143499" cy="4656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5400000" flipV="1">
              <a:off x="6074217" y="2510766"/>
              <a:ext cx="5143499" cy="12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672643" y="924435"/>
            <a:ext cx="2966157" cy="439126"/>
            <a:chOff x="2818680" y="-1216124"/>
            <a:chExt cx="2821746" cy="417746"/>
          </a:xfrm>
        </p:grpSpPr>
        <p:grpSp>
          <p:nvGrpSpPr>
            <p:cNvPr id="28" name="组合 27"/>
            <p:cNvGrpSpPr/>
            <p:nvPr/>
          </p:nvGrpSpPr>
          <p:grpSpPr>
            <a:xfrm>
              <a:off x="2818680" y="-1201645"/>
              <a:ext cx="2821746" cy="380630"/>
              <a:chOff x="3561492" y="1456227"/>
              <a:chExt cx="3123372" cy="380630"/>
            </a:xfrm>
          </p:grpSpPr>
          <p:sp>
            <p:nvSpPr>
              <p:cNvPr id="36" name="TextBox 80"/>
              <p:cNvSpPr txBox="1">
                <a:spLocks noChangeArrowheads="1"/>
              </p:cNvSpPr>
              <p:nvPr/>
            </p:nvSpPr>
            <p:spPr bwMode="auto">
              <a:xfrm>
                <a:off x="3561492" y="1456227"/>
                <a:ext cx="3097960" cy="380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zh-TW" altLang="en-US" sz="2000" dirty="0">
                    <a:solidFill>
                      <a:schemeClr val="accent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        學校基本資料</a:t>
                </a:r>
                <a:endParaRPr lang="zh-CN" altLang="en-US" sz="2000" dirty="0">
                  <a:solidFill>
                    <a:schemeClr val="accent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 bwMode="auto">
              <a:xfrm>
                <a:off x="3803087" y="1471932"/>
                <a:ext cx="2881777" cy="338554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209" tIns="30605" rIns="61209" bIns="3060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2076"/>
                <a:endParaRPr lang="zh-CN" altLang="en-US" sz="1200" dirty="0">
                  <a:solidFill>
                    <a:schemeClr val="accent2"/>
                  </a:solidFill>
                  <a:latin typeface="字魂35号-经典雅黑" panose="000005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909362" y="-1216124"/>
              <a:ext cx="437979" cy="417746"/>
              <a:chOff x="2619479" y="1455326"/>
              <a:chExt cx="437979" cy="417746"/>
            </a:xfrm>
            <a:solidFill>
              <a:schemeClr val="accent1"/>
            </a:solidFill>
          </p:grpSpPr>
          <p:sp>
            <p:nvSpPr>
              <p:cNvPr id="30" name="Oval 17"/>
              <p:cNvSpPr>
                <a:spLocks noChangeArrowheads="1"/>
              </p:cNvSpPr>
              <p:nvPr/>
            </p:nvSpPr>
            <p:spPr bwMode="auto">
              <a:xfrm>
                <a:off x="2619479" y="1455326"/>
                <a:ext cx="437979" cy="41774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CN" altLang="en-US" sz="1350" dirty="0">
                  <a:solidFill>
                    <a:schemeClr val="accent2"/>
                  </a:solidFill>
                  <a:latin typeface="字魂35号-经典雅黑" panose="00000500000000000000" pitchFamily="2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2768686" y="1500398"/>
                <a:ext cx="150972" cy="292792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1</a:t>
                </a:r>
                <a:endParaRPr lang="zh-CN" altLang="en-US" sz="2000" b="1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2004014" y="3450647"/>
            <a:ext cx="2942024" cy="439126"/>
            <a:chOff x="2818680" y="-1216124"/>
            <a:chExt cx="2798788" cy="417746"/>
          </a:xfrm>
        </p:grpSpPr>
        <p:grpSp>
          <p:nvGrpSpPr>
            <p:cNvPr id="39" name="组合 38"/>
            <p:cNvGrpSpPr/>
            <p:nvPr/>
          </p:nvGrpSpPr>
          <p:grpSpPr>
            <a:xfrm>
              <a:off x="2818680" y="-1201645"/>
              <a:ext cx="2798788" cy="380630"/>
              <a:chOff x="3561492" y="1456227"/>
              <a:chExt cx="3097960" cy="380630"/>
            </a:xfrm>
          </p:grpSpPr>
          <p:sp>
            <p:nvSpPr>
              <p:cNvPr id="43" name="TextBox 80"/>
              <p:cNvSpPr txBox="1">
                <a:spLocks noChangeArrowheads="1"/>
              </p:cNvSpPr>
              <p:nvPr/>
            </p:nvSpPr>
            <p:spPr bwMode="auto">
              <a:xfrm>
                <a:off x="3561492" y="1456227"/>
                <a:ext cx="3097960" cy="380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zh-TW" altLang="en-US" sz="2000" dirty="0">
                    <a:solidFill>
                      <a:schemeClr val="accent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母語日辦理情形</a:t>
                </a:r>
                <a:endParaRPr lang="zh-CN" altLang="en-US" sz="2000" dirty="0">
                  <a:solidFill>
                    <a:schemeClr val="accent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4" name="圆角矩形 43"/>
              <p:cNvSpPr/>
              <p:nvPr/>
            </p:nvSpPr>
            <p:spPr bwMode="auto">
              <a:xfrm>
                <a:off x="3803088" y="1471932"/>
                <a:ext cx="2822583" cy="338554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209" tIns="30605" rIns="61209" bIns="3060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2076"/>
                <a:endParaRPr lang="zh-CN" altLang="en-US" sz="1200" dirty="0">
                  <a:solidFill>
                    <a:schemeClr val="accent2"/>
                  </a:solidFill>
                  <a:latin typeface="字魂35号-经典雅黑" panose="000005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909362" y="-1216124"/>
              <a:ext cx="437979" cy="417746"/>
              <a:chOff x="2619479" y="1455326"/>
              <a:chExt cx="437979" cy="417746"/>
            </a:xfrm>
            <a:solidFill>
              <a:schemeClr val="accent1"/>
            </a:solidFill>
          </p:grpSpPr>
          <p:sp>
            <p:nvSpPr>
              <p:cNvPr id="41" name="Oval 17"/>
              <p:cNvSpPr>
                <a:spLocks noChangeArrowheads="1"/>
              </p:cNvSpPr>
              <p:nvPr/>
            </p:nvSpPr>
            <p:spPr bwMode="auto">
              <a:xfrm>
                <a:off x="2619479" y="1455326"/>
                <a:ext cx="437979" cy="41774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CN" altLang="en-US" sz="1350" dirty="0">
                  <a:solidFill>
                    <a:schemeClr val="accent2"/>
                  </a:solidFill>
                  <a:latin typeface="字魂35号-经典雅黑" panose="00000500000000000000" pitchFamily="2" charset="-122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2747060" y="1507790"/>
                <a:ext cx="150972" cy="292792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4</a:t>
                </a:r>
                <a:endParaRPr lang="zh-CN" altLang="en-US" sz="2000" b="1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2017177" y="1732574"/>
            <a:ext cx="3012023" cy="439126"/>
            <a:chOff x="2818680" y="-1216124"/>
            <a:chExt cx="2865379" cy="417746"/>
          </a:xfrm>
        </p:grpSpPr>
        <p:grpSp>
          <p:nvGrpSpPr>
            <p:cNvPr id="48" name="组合 47"/>
            <p:cNvGrpSpPr/>
            <p:nvPr/>
          </p:nvGrpSpPr>
          <p:grpSpPr>
            <a:xfrm>
              <a:off x="2818680" y="-1201645"/>
              <a:ext cx="2865379" cy="380630"/>
              <a:chOff x="3561492" y="1456227"/>
              <a:chExt cx="3171669" cy="380630"/>
            </a:xfrm>
          </p:grpSpPr>
          <p:sp>
            <p:nvSpPr>
              <p:cNvPr id="56" name="TextBox 80"/>
              <p:cNvSpPr txBox="1">
                <a:spLocks noChangeArrowheads="1"/>
              </p:cNvSpPr>
              <p:nvPr/>
            </p:nvSpPr>
            <p:spPr bwMode="auto">
              <a:xfrm>
                <a:off x="3561492" y="1456227"/>
                <a:ext cx="3097960" cy="380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zh-TW" altLang="en-US" sz="2000" dirty="0">
                    <a:solidFill>
                      <a:schemeClr val="accent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  本土語實施概況</a:t>
                </a:r>
                <a:endParaRPr lang="zh-CN" altLang="en-US" sz="2000" dirty="0">
                  <a:solidFill>
                    <a:schemeClr val="accent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 bwMode="auto">
              <a:xfrm>
                <a:off x="3803088" y="1471932"/>
                <a:ext cx="2930073" cy="338554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209" tIns="30605" rIns="61209" bIns="3060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2076"/>
                <a:endParaRPr lang="zh-CN" altLang="en-US" sz="1200" dirty="0">
                  <a:solidFill>
                    <a:schemeClr val="accent2"/>
                  </a:solidFill>
                  <a:latin typeface="字魂35号-经典雅黑" panose="000005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2909362" y="-1216124"/>
              <a:ext cx="437979" cy="417746"/>
              <a:chOff x="2619479" y="1455326"/>
              <a:chExt cx="437979" cy="417746"/>
            </a:xfrm>
            <a:solidFill>
              <a:schemeClr val="accent1"/>
            </a:solidFill>
          </p:grpSpPr>
          <p:sp>
            <p:nvSpPr>
              <p:cNvPr id="53" name="Oval 17"/>
              <p:cNvSpPr>
                <a:spLocks noChangeArrowheads="1"/>
              </p:cNvSpPr>
              <p:nvPr/>
            </p:nvSpPr>
            <p:spPr bwMode="auto">
              <a:xfrm>
                <a:off x="2619479" y="1455326"/>
                <a:ext cx="437979" cy="41774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CN" altLang="en-US" sz="1350" dirty="0">
                  <a:solidFill>
                    <a:schemeClr val="accent2"/>
                  </a:solidFill>
                  <a:latin typeface="字魂35号-经典雅黑" panose="00000500000000000000" pitchFamily="2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747060" y="1524984"/>
                <a:ext cx="150972" cy="292792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2</a:t>
                </a:r>
                <a:endParaRPr lang="zh-CN" altLang="en-US" sz="2000" b="1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2286000" y="4229219"/>
            <a:ext cx="2942024" cy="439126"/>
            <a:chOff x="2818680" y="-1216124"/>
            <a:chExt cx="2798788" cy="417746"/>
          </a:xfrm>
        </p:grpSpPr>
        <p:grpSp>
          <p:nvGrpSpPr>
            <p:cNvPr id="67" name="组合 66"/>
            <p:cNvGrpSpPr/>
            <p:nvPr/>
          </p:nvGrpSpPr>
          <p:grpSpPr>
            <a:xfrm>
              <a:off x="2818680" y="-1201645"/>
              <a:ext cx="2798788" cy="380630"/>
              <a:chOff x="3561492" y="1456227"/>
              <a:chExt cx="3097960" cy="380630"/>
            </a:xfrm>
          </p:grpSpPr>
          <p:sp>
            <p:nvSpPr>
              <p:cNvPr id="71" name="TextBox 80"/>
              <p:cNvSpPr txBox="1">
                <a:spLocks noChangeArrowheads="1"/>
              </p:cNvSpPr>
              <p:nvPr/>
            </p:nvSpPr>
            <p:spPr bwMode="auto">
              <a:xfrm>
                <a:off x="3561492" y="1456227"/>
                <a:ext cx="3097960" cy="380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zh-TW" altLang="en-US" sz="2000" dirty="0">
                    <a:solidFill>
                      <a:schemeClr val="accent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推展本土語特色</a:t>
                </a:r>
                <a:endParaRPr lang="zh-CN" altLang="en-US" sz="2000" dirty="0">
                  <a:solidFill>
                    <a:schemeClr val="accent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72" name="圆角矩形 71"/>
              <p:cNvSpPr/>
              <p:nvPr/>
            </p:nvSpPr>
            <p:spPr bwMode="auto">
              <a:xfrm>
                <a:off x="3803088" y="1471932"/>
                <a:ext cx="2734133" cy="338554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209" tIns="30605" rIns="61209" bIns="3060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2076"/>
                <a:endParaRPr lang="zh-CN" altLang="en-US" sz="1200" dirty="0">
                  <a:solidFill>
                    <a:schemeClr val="accent2"/>
                  </a:solidFill>
                  <a:latin typeface="字魂35号-经典雅黑" panose="000005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2909362" y="-1216124"/>
              <a:ext cx="437979" cy="417746"/>
              <a:chOff x="2619479" y="1455326"/>
              <a:chExt cx="437979" cy="417746"/>
            </a:xfrm>
            <a:solidFill>
              <a:schemeClr val="accent1"/>
            </a:solidFill>
          </p:grpSpPr>
          <p:sp>
            <p:nvSpPr>
              <p:cNvPr id="69" name="Oval 17"/>
              <p:cNvSpPr>
                <a:spLocks noChangeArrowheads="1"/>
              </p:cNvSpPr>
              <p:nvPr/>
            </p:nvSpPr>
            <p:spPr bwMode="auto">
              <a:xfrm>
                <a:off x="2619479" y="1455326"/>
                <a:ext cx="437979" cy="41774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CN" altLang="en-US" sz="1350" dirty="0">
                  <a:solidFill>
                    <a:schemeClr val="accent2"/>
                  </a:solidFill>
                  <a:latin typeface="字魂35号-经典雅黑" panose="00000500000000000000" pitchFamily="2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2747060" y="1507790"/>
                <a:ext cx="150972" cy="292792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5</a:t>
                </a:r>
                <a:endParaRPr lang="zh-CN" altLang="en-US" sz="2000" b="1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1615882" y="2595899"/>
            <a:ext cx="3223670" cy="439126"/>
            <a:chOff x="2818679" y="-1216124"/>
            <a:chExt cx="3066722" cy="417746"/>
          </a:xfrm>
        </p:grpSpPr>
        <p:grpSp>
          <p:nvGrpSpPr>
            <p:cNvPr id="74" name="组合 73"/>
            <p:cNvGrpSpPr/>
            <p:nvPr/>
          </p:nvGrpSpPr>
          <p:grpSpPr>
            <a:xfrm>
              <a:off x="2818679" y="-1201645"/>
              <a:ext cx="3066722" cy="380629"/>
              <a:chOff x="3561491" y="1456227"/>
              <a:chExt cx="3394535" cy="380629"/>
            </a:xfrm>
          </p:grpSpPr>
          <p:sp>
            <p:nvSpPr>
              <p:cNvPr id="78" name="TextBox 80"/>
              <p:cNvSpPr txBox="1">
                <a:spLocks noChangeArrowheads="1"/>
              </p:cNvSpPr>
              <p:nvPr/>
            </p:nvSpPr>
            <p:spPr bwMode="auto">
              <a:xfrm>
                <a:off x="3561491" y="1456227"/>
                <a:ext cx="3394535" cy="380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zh-TW" altLang="en-US" sz="2000" dirty="0">
                    <a:solidFill>
                      <a:schemeClr val="accent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       鼓勵師生參與認證</a:t>
                </a:r>
                <a:endParaRPr lang="zh-CN" altLang="en-US" sz="2000" dirty="0">
                  <a:solidFill>
                    <a:schemeClr val="accent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79" name="圆角矩形 78"/>
              <p:cNvSpPr/>
              <p:nvPr/>
            </p:nvSpPr>
            <p:spPr bwMode="auto">
              <a:xfrm>
                <a:off x="3803088" y="1471932"/>
                <a:ext cx="2736008" cy="338554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209" tIns="30605" rIns="61209" bIns="3060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12076"/>
                <a:endParaRPr lang="zh-CN" altLang="en-US" sz="1200" dirty="0">
                  <a:solidFill>
                    <a:schemeClr val="accent2"/>
                  </a:solidFill>
                  <a:latin typeface="字魂35号-经典雅黑" panose="000005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2909362" y="-1216124"/>
              <a:ext cx="437979" cy="417746"/>
              <a:chOff x="2619479" y="1455326"/>
              <a:chExt cx="437979" cy="417746"/>
            </a:xfrm>
            <a:solidFill>
              <a:schemeClr val="accent1"/>
            </a:solidFill>
          </p:grpSpPr>
          <p:sp>
            <p:nvSpPr>
              <p:cNvPr id="76" name="Oval 17"/>
              <p:cNvSpPr>
                <a:spLocks noChangeArrowheads="1"/>
              </p:cNvSpPr>
              <p:nvPr/>
            </p:nvSpPr>
            <p:spPr bwMode="auto">
              <a:xfrm>
                <a:off x="2619479" y="1455326"/>
                <a:ext cx="437979" cy="41774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CN" altLang="en-US" sz="1350" dirty="0">
                  <a:solidFill>
                    <a:schemeClr val="accent2"/>
                  </a:solidFill>
                  <a:latin typeface="字魂35号-经典雅黑" panose="00000500000000000000" pitchFamily="2" charset="-122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2747060" y="1524984"/>
                <a:ext cx="150972" cy="292792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字魂35号-经典雅黑" panose="02000000000000000000" pitchFamily="2" charset="-122"/>
                    <a:ea typeface="字魂35号-经典雅黑" panose="02000000000000000000" pitchFamily="2" charset="-122"/>
                  </a:rPr>
                  <a:t>3</a:t>
                </a:r>
                <a:endParaRPr lang="zh-CN" altLang="en-US" sz="2000" b="1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</p:grpSp>
      <p:grpSp>
        <p:nvGrpSpPr>
          <p:cNvPr id="83" name="组合 39">
            <a:extLst>
              <a:ext uri="{FF2B5EF4-FFF2-40B4-BE49-F238E27FC236}">
                <a16:creationId xmlns:a16="http://schemas.microsoft.com/office/drawing/2014/main" id="{1D80BCA1-984F-4CCB-8BE2-81A5204DAEDA}"/>
              </a:ext>
            </a:extLst>
          </p:cNvPr>
          <p:cNvGrpSpPr/>
          <p:nvPr/>
        </p:nvGrpSpPr>
        <p:grpSpPr>
          <a:xfrm flipH="1">
            <a:off x="4349070" y="435712"/>
            <a:ext cx="5452304" cy="5012588"/>
            <a:chOff x="1140293" y="1479483"/>
            <a:chExt cx="2306361" cy="2306361"/>
          </a:xfrm>
        </p:grpSpPr>
        <p:sp>
          <p:nvSpPr>
            <p:cNvPr id="84" name="椭圆 40">
              <a:extLst>
                <a:ext uri="{FF2B5EF4-FFF2-40B4-BE49-F238E27FC236}">
                  <a16:creationId xmlns:a16="http://schemas.microsoft.com/office/drawing/2014/main" id="{1A1BFD68-5F97-4597-AFD3-DD71D24A7330}"/>
                </a:ext>
              </a:extLst>
            </p:cNvPr>
            <p:cNvSpPr/>
            <p:nvPr/>
          </p:nvSpPr>
          <p:spPr>
            <a:xfrm flipH="1">
              <a:off x="1140293" y="1479483"/>
              <a:ext cx="2306361" cy="23063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字魂35号-经典雅黑" panose="00000500000000000000" pitchFamily="2" charset="-122"/>
              </a:endParaRPr>
            </a:p>
          </p:txBody>
        </p:sp>
        <p:sp>
          <p:nvSpPr>
            <p:cNvPr id="85" name="椭圆 41">
              <a:extLst>
                <a:ext uri="{FF2B5EF4-FFF2-40B4-BE49-F238E27FC236}">
                  <a16:creationId xmlns:a16="http://schemas.microsoft.com/office/drawing/2014/main" id="{3294FA66-C210-48F6-B80E-2BE175F91BBD}"/>
                </a:ext>
              </a:extLst>
            </p:cNvPr>
            <p:cNvSpPr/>
            <p:nvPr/>
          </p:nvSpPr>
          <p:spPr>
            <a:xfrm flipH="1">
              <a:off x="1207438" y="1539574"/>
              <a:ext cx="2172071" cy="2172071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字魂35号-经典雅黑" panose="00000500000000000000" pitchFamily="2" charset="-122"/>
              </a:endParaRPr>
            </a:p>
          </p:txBody>
        </p:sp>
      </p:grpSp>
      <p:sp>
        <p:nvSpPr>
          <p:cNvPr id="80" name="矩形 79">
            <a:extLst>
              <a:ext uri="{FF2B5EF4-FFF2-40B4-BE49-F238E27FC236}">
                <a16:creationId xmlns:a16="http://schemas.microsoft.com/office/drawing/2014/main" id="{557E10CA-2CAF-4A68-BAB1-6972A8960150}"/>
              </a:ext>
            </a:extLst>
          </p:cNvPr>
          <p:cNvSpPr/>
          <p:nvPr/>
        </p:nvSpPr>
        <p:spPr>
          <a:xfrm>
            <a:off x="5707426" y="13117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8638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3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6" y="596236"/>
            <a:ext cx="5788844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停課不停學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阿美語非同步教學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9937" y="6043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7FEC738-5C28-4C18-9F9D-22BF86D9F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4891" r="1549"/>
          <a:stretch/>
        </p:blipFill>
        <p:spPr>
          <a:xfrm>
            <a:off x="609600" y="1028700"/>
            <a:ext cx="8198807" cy="27488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3CBCDD6-76CD-4927-B638-E99FF0CDF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5" y="3810096"/>
            <a:ext cx="238760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728F443-7DBD-41BC-8E47-C1FEA56DB3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519" y="3796321"/>
            <a:ext cx="238760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B385854-FD68-49C1-B6D1-27AEFF5F3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007" y="3771900"/>
            <a:ext cx="238760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7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213313" y="21607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6" y="596236"/>
            <a:ext cx="5788844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停課不停學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阿美語線上同步教學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77102" y="7494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CBCDD6-76CD-4927-B638-E99FF0CDF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759" y="1181100"/>
            <a:ext cx="4432041" cy="332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B385854-FD68-49C1-B6D1-27AEFF5F3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9891" y="1866900"/>
            <a:ext cx="3911709" cy="2933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70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7C9DBEE-BE85-4B8B-B5AE-34585EAA4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62100"/>
            <a:ext cx="3505200" cy="336367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88410" y="19993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本土語相關課程推動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53449" y="579254"/>
            <a:ext cx="4873450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獵人學校學習民族教育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全校校外教學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组合 5">
            <a:extLst>
              <a:ext uri="{FF2B5EF4-FFF2-40B4-BE49-F238E27FC236}">
                <a16:creationId xmlns:a16="http://schemas.microsoft.com/office/drawing/2014/main" id="{5C5ECD68-2D0F-44F8-8D57-3F8BEDAA0800}"/>
              </a:ext>
            </a:extLst>
          </p:cNvPr>
          <p:cNvGrpSpPr/>
          <p:nvPr/>
        </p:nvGrpSpPr>
        <p:grpSpPr>
          <a:xfrm>
            <a:off x="4092" y="0"/>
            <a:ext cx="1041926" cy="5715000"/>
            <a:chOff x="805608" y="-26968"/>
            <a:chExt cx="1389234" cy="6403283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1B33A0D-0E2F-4353-95CF-4BEFEEE9183E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ECC447C-7CB8-461B-8DF0-815473B536A5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8D69FE5C-B29C-44E9-BF2A-F6F5DF4E87E1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431416-31A1-4505-8595-3A0159D86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93" y="1393757"/>
            <a:ext cx="2084442" cy="15626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E1C48F9-83F7-466A-8415-FEA7382DE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3" y="1392069"/>
            <a:ext cx="2084442" cy="15626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81ED144-9866-4CC3-8D06-C12052C2BB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312" y="1393757"/>
            <a:ext cx="2084441" cy="15626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EFE9725-EC8B-4E40-9F92-2F88BB774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353566"/>
            <a:ext cx="2084441" cy="15626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8924883-146A-44AD-9C40-6B71264A44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851" y="3374957"/>
            <a:ext cx="2082326" cy="15626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3BA0228-721A-43D4-B74B-14B5A45491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3374957"/>
            <a:ext cx="2083501" cy="15626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A0D9156-CE1F-4CC8-B048-30C0AF5AFE3C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7278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88410" y="19993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本土語相關課程推動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22529" y="579254"/>
            <a:ext cx="4873450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獵人學校學習民族教育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教師暑期研習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DDDE46A-4911-45CE-B25C-399240450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8" y="1169273"/>
            <a:ext cx="7538253" cy="2216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61C1F8E-C158-4DE1-9B27-552B4908234D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grpSp>
        <p:nvGrpSpPr>
          <p:cNvPr id="11" name="组合 5">
            <a:extLst>
              <a:ext uri="{FF2B5EF4-FFF2-40B4-BE49-F238E27FC236}">
                <a16:creationId xmlns:a16="http://schemas.microsoft.com/office/drawing/2014/main" id="{28FF1EFF-0FC4-4657-AB41-1B6095E2343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E1C86D7-CBE8-43B7-B248-94B44B68A1C7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7038A61-1D6E-4A05-8ABA-75368161F0C0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0F9A4BF-876C-4D95-9E9F-DE433C32F6D4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C678AF88-2589-424E-8628-361C932F4CEE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DC2CF37-BA4F-4C36-9779-5DD11EBA1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2" y="3613921"/>
            <a:ext cx="2718155" cy="15289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EE4912B-9156-44AA-9723-3A20717238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22" y="3600529"/>
            <a:ext cx="2057400" cy="1542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447562F-83E8-4FE1-9582-81E4740206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94" y="3600529"/>
            <a:ext cx="2718155" cy="154297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2950677-7FA7-4335-958A-AAE06477E4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34" y="3600529"/>
            <a:ext cx="1833140" cy="2152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9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88410" y="21607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本土語相關課程推動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6" y="596236"/>
            <a:ext cx="7693844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多元活化教學經費挹注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藝術家蒞校指導多元文化藝術創作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1193" y="-7011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B024D3-31BB-4EF8-84F7-B41FEEF36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63291">
            <a:off x="451772" y="1121962"/>
            <a:ext cx="2685696" cy="2014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0F721AA-74D9-4902-8961-DDBDDF800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3726">
            <a:off x="393440" y="3295696"/>
            <a:ext cx="2736993" cy="2052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2A9ECC4-A559-49EC-97F9-E906FD529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37" y="1132018"/>
            <a:ext cx="2583628" cy="1937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346695C-6EC5-4732-8A63-79DE66035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1126">
            <a:off x="2634377" y="3375016"/>
            <a:ext cx="2552700" cy="1914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BB8334F4-9745-459C-8CF6-A2225BD8EF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702">
            <a:off x="4647454" y="3331223"/>
            <a:ext cx="2519839" cy="1889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47144D6-7E47-4075-AF18-390D7053AF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4875">
            <a:off x="6741986" y="3271966"/>
            <a:ext cx="2495891" cy="1871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6A8411D-C9E8-43CF-974F-637893B762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654">
            <a:off x="5875646" y="1132018"/>
            <a:ext cx="3053084" cy="2289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62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84A51D-1569-48EF-A4A9-C3B1FE0A1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60" y="3241756"/>
            <a:ext cx="3632354" cy="242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88410" y="19993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本土語相關課程推動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23709" y="579254"/>
            <a:ext cx="5158785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校訂課程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校樹、本土特色、科技的融合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1C48F9-83F7-466A-8415-FEA7382DE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134834"/>
            <a:ext cx="2084442" cy="160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81ED144-9866-4CC3-8D06-C12052C2BB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7430" y="1104900"/>
            <a:ext cx="2084441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DA0FC80-3697-48CA-9EFC-3729CF78F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7615">
            <a:off x="4103936" y="2712810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CC693B-D26E-4C26-A319-95A91AE1B8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42" y="1088573"/>
            <a:ext cx="3713978" cy="165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8BC81AB-331F-42CA-8B99-872763AF7472}"/>
              </a:ext>
            </a:extLst>
          </p:cNvPr>
          <p:cNvSpPr/>
          <p:nvPr/>
        </p:nvSpPr>
        <p:spPr>
          <a:xfrm>
            <a:off x="5677102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grpSp>
        <p:nvGrpSpPr>
          <p:cNvPr id="13" name="组合 5">
            <a:extLst>
              <a:ext uri="{FF2B5EF4-FFF2-40B4-BE49-F238E27FC236}">
                <a16:creationId xmlns:a16="http://schemas.microsoft.com/office/drawing/2014/main" id="{D3546262-7A79-46CB-85B5-145406B03E82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F06543E-2472-4A95-81E2-B3E41DA68024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9BDD056-67CF-4949-9B19-CBDF0FE434D5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1EA2CD4-53A8-4A2F-B448-2BAB3C7F0ED6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19C931EA-E996-493D-B068-3BFE901259C4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23290A7-CB75-4ED8-9AAB-3CF66F012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2" y="3278710"/>
            <a:ext cx="2428164" cy="217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DB97B31-9FA3-43B8-ACEB-AF6DD7A573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0443">
            <a:off x="2023398" y="2712810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3D81EDA-B8B6-43D9-8D0E-3F19782369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878">
            <a:off x="2961050" y="3936933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6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5">
            <a:extLst>
              <a:ext uri="{FF2B5EF4-FFF2-40B4-BE49-F238E27FC236}">
                <a16:creationId xmlns:a16="http://schemas.microsoft.com/office/drawing/2014/main" id="{650D16C3-A487-46ED-B652-7DA2FC6B271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83C424D-73D2-455A-9B44-DCBFF1650125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C8D1587-84A0-4CC3-B725-505C83EB1F32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00004DB-FCC2-49AB-AE10-DE821A5266A8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75C4158-B4E4-4500-AD0A-EFD355FE5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784" y="2086627"/>
            <a:ext cx="1884898" cy="4081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0" name="TextBox 11"/>
          <p:cNvSpPr txBox="1"/>
          <p:nvPr/>
        </p:nvSpPr>
        <p:spPr>
          <a:xfrm>
            <a:off x="1046018" y="172048"/>
            <a:ext cx="22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推展本土語特色</a:t>
            </a:r>
            <a:r>
              <a:rPr lang="en-US" altLang="zh-TW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A69929-C748-44B9-A3B5-DBB06CDD27DB}"/>
              </a:ext>
            </a:extLst>
          </p:cNvPr>
          <p:cNvSpPr txBox="1"/>
          <p:nvPr/>
        </p:nvSpPr>
        <p:spPr>
          <a:xfrm>
            <a:off x="1164239" y="551367"/>
            <a:ext cx="6239209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年花東中小學原住民運動會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黃昭穎老師指導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114309E-2B37-47B4-B669-72F4CA3F3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7" y="1161945"/>
            <a:ext cx="2838924" cy="21282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0F680CB-C075-4211-9CCE-1C61B4598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784" y="1140778"/>
            <a:ext cx="1884898" cy="14130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24FEA43-5F61-40F3-8D07-131A4807A4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58" y="3289545"/>
            <a:ext cx="2838924" cy="21282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69D03B9-F9CD-40CC-B86A-E27BE81528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3497317"/>
            <a:ext cx="2838925" cy="15975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E2617FC-1E32-4C6B-978F-236922C085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7" y="1133306"/>
            <a:ext cx="2523403" cy="18916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FC5304A-6699-45E6-B588-E0BBDC0B02C2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2DBFB0-04DF-4D88-8282-D7B230F30379}"/>
              </a:ext>
            </a:extLst>
          </p:cNvPr>
          <p:cNvSpPr txBox="1"/>
          <p:nvPr/>
        </p:nvSpPr>
        <p:spPr>
          <a:xfrm>
            <a:off x="3743489" y="5142600"/>
            <a:ext cx="3102686" cy="43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運動場上的族群交流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679D3D-9973-458A-826D-6B4DB9AE2C32}"/>
              </a:ext>
            </a:extLst>
          </p:cNvPr>
          <p:cNvSpPr/>
          <p:nvPr/>
        </p:nvSpPr>
        <p:spPr>
          <a:xfrm>
            <a:off x="5682442" y="-1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7302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20618" y="199935"/>
            <a:ext cx="22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推展本土語特色</a:t>
            </a:r>
            <a:r>
              <a:rPr lang="en-US" altLang="zh-TW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38839" y="579254"/>
            <a:ext cx="6708888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鳳林鎮客家踩街表演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客語歌謠佳作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孫博文老師指導</a:t>
            </a:r>
            <a:endParaRPr lang="zh-TW" altLang="en-US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B6F471E-5FD8-4008-B592-63E198C82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86" y="1359020"/>
            <a:ext cx="2391177" cy="179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24BE519-7A2D-46AC-8E4B-38C5D086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1" y="1359019"/>
            <a:ext cx="2398649" cy="179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14F70676-201F-47DB-AE49-CF19F8D2C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550" y="3573113"/>
            <a:ext cx="2398649" cy="179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B620FD13-C783-495F-9809-6E0425FF45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777" y="3573113"/>
            <a:ext cx="2398649" cy="179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7F663E7-13A5-496B-A2DD-05EE1490B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56"/>
          <a:stretch/>
        </p:blipFill>
        <p:spPr>
          <a:xfrm>
            <a:off x="952215" y="3565359"/>
            <a:ext cx="2391177" cy="179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组合 5">
            <a:extLst>
              <a:ext uri="{FF2B5EF4-FFF2-40B4-BE49-F238E27FC236}">
                <a16:creationId xmlns:a16="http://schemas.microsoft.com/office/drawing/2014/main" id="{25CDC49C-6979-4584-9835-9B91B5A37464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2AAE7E-1C15-430A-BF51-D7DA5F7575DB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E376B54-A74A-4C1B-AF4B-6707B77A5054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A98F441-D866-4021-AB78-EE1D134F98E5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B923FCC-78DC-43D6-8A95-1B9F2C229FC2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CE6BCA-FC78-4D6F-BC79-3560661B63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15" y="1371721"/>
            <a:ext cx="2398649" cy="179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8D4D83E-A51E-43C9-AF6A-40B03C31AD57}"/>
              </a:ext>
            </a:extLst>
          </p:cNvPr>
          <p:cNvSpPr/>
          <p:nvPr/>
        </p:nvSpPr>
        <p:spPr>
          <a:xfrm>
            <a:off x="5677102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3582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27104" y="216917"/>
            <a:ext cx="2401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推展本土語特色</a:t>
            </a:r>
            <a:r>
              <a:rPr lang="en-US" altLang="zh-TW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2876108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語文競賽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閩客語選手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09B32E-4CF6-442A-AC8D-27066CA6E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4" y="3225848"/>
            <a:ext cx="4485762" cy="220806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1A85E55-0C7E-4471-AC07-817D31ADC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07" y="3543300"/>
            <a:ext cx="2191871" cy="1711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7B042EC-063E-407E-9CAE-499653DE4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41" y="1343394"/>
            <a:ext cx="2401896" cy="1801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1639034-5126-41E9-AA3A-F93013315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50119"/>
            <a:ext cx="3257561" cy="2443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E272F5-B564-48B1-A74A-2DE5B810C118}"/>
              </a:ext>
            </a:extLst>
          </p:cNvPr>
          <p:cNvSpPr txBox="1"/>
          <p:nvPr/>
        </p:nvSpPr>
        <p:spPr>
          <a:xfrm>
            <a:off x="3701345" y="1599046"/>
            <a:ext cx="1261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參賽項目</a:t>
            </a:r>
            <a:r>
              <a:rPr lang="en-US" altLang="zh-TW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閩語朗讀</a:t>
            </a:r>
            <a:endParaRPr lang="en-US" altLang="zh-TW" sz="1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客語朗讀</a:t>
            </a:r>
            <a:endParaRPr lang="en-US" altLang="zh-TW" sz="1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客語字音字形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1193" y="7494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12202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61027" y="216070"/>
            <a:ext cx="22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推展本土語特色</a:t>
            </a:r>
            <a:r>
              <a:rPr lang="en-US" altLang="zh-TW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7" y="596236"/>
            <a:ext cx="2200272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原住民藝術推廣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FE272F5-B564-48B1-A74A-2DE5B810C118}"/>
              </a:ext>
            </a:extLst>
          </p:cNvPr>
          <p:cNvSpPr txBox="1"/>
          <p:nvPr/>
        </p:nvSpPr>
        <p:spPr>
          <a:xfrm>
            <a:off x="4743482" y="876300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原住民繪畫比賽參賽作品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1193" y="16015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B024D3-31BB-4EF8-84F7-B41FEEF36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7200"/>
            <a:ext cx="2511955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E110923-833B-4F6B-904D-A021BE2D3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48" y="1207200"/>
            <a:ext cx="258186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9A1647D-6EE5-4838-9F4B-D8837B4B5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06" y="1207200"/>
            <a:ext cx="2637394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500FE13-B0C6-4027-A868-F6797E25D9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00" y="33147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49CE8C3-B610-4184-B622-04296392A8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00" y="33147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F133889-52D9-4679-801C-B07F48C52C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00" y="3314700"/>
            <a:ext cx="2505200" cy="1878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AAC2347B-A5BF-47FC-83B1-7534CF7C75A9}"/>
              </a:ext>
            </a:extLst>
          </p:cNvPr>
          <p:cNvSpPr txBox="1"/>
          <p:nvPr/>
        </p:nvSpPr>
        <p:spPr>
          <a:xfrm>
            <a:off x="2163294" y="5219700"/>
            <a:ext cx="2776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繪畫社團</a:t>
            </a:r>
            <a:r>
              <a:rPr lang="en-US" altLang="zh-TW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繪製原住民頭飾與衣紋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73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V="1">
            <a:off x="451437" y="1094133"/>
            <a:ext cx="1059181" cy="1069725"/>
            <a:chOff x="1313527" y="260152"/>
            <a:chExt cx="2489975" cy="252051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32" name="组合 31"/>
            <p:cNvGrpSpPr/>
            <p:nvPr/>
          </p:nvGrpSpPr>
          <p:grpSpPr>
            <a:xfrm rot="5400000" flipH="1" flipV="1">
              <a:off x="2092362" y="1213853"/>
              <a:ext cx="840530" cy="2293101"/>
              <a:chOff x="5073870" y="1047750"/>
              <a:chExt cx="1143000" cy="3118288"/>
            </a:xfrm>
            <a:grpFill/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5638800" y="1047750"/>
                <a:ext cx="0" cy="1981200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菱形 46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rot="5400000" flipH="1" flipV="1">
              <a:off x="1721282" y="1006522"/>
              <a:ext cx="840530" cy="1656040"/>
              <a:chOff x="5073870" y="1914061"/>
              <a:chExt cx="1143000" cy="2251977"/>
            </a:xfrm>
            <a:grpFill/>
          </p:grpSpPr>
          <p:cxnSp>
            <p:nvCxnSpPr>
              <p:cNvPr id="51" name="直接连接符 50"/>
              <p:cNvCxnSpPr/>
              <p:nvPr/>
            </p:nvCxnSpPr>
            <p:spPr>
              <a:xfrm>
                <a:off x="5638800" y="1914061"/>
                <a:ext cx="0" cy="1114889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菱形 51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5400000" flipH="1" flipV="1">
              <a:off x="2147831" y="40056"/>
              <a:ext cx="840531" cy="2470810"/>
              <a:chOff x="5073870" y="806091"/>
              <a:chExt cx="1143000" cy="3359947"/>
            </a:xfrm>
            <a:grpFill/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5638800" y="806091"/>
                <a:ext cx="0" cy="2222858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菱形 57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 rot="5400000" flipH="1" flipV="1">
              <a:off x="1863080" y="-236851"/>
              <a:ext cx="840530" cy="1834536"/>
              <a:chOff x="5073870" y="1671333"/>
              <a:chExt cx="1143000" cy="2494705"/>
            </a:xfrm>
            <a:grpFill/>
          </p:grpSpPr>
          <p:cxnSp>
            <p:nvCxnSpPr>
              <p:cNvPr id="62" name="直接连接符 61"/>
              <p:cNvCxnSpPr/>
              <p:nvPr/>
            </p:nvCxnSpPr>
            <p:spPr>
              <a:xfrm>
                <a:off x="5638800" y="1671333"/>
                <a:ext cx="0" cy="1357617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菱形 62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30345" y="-1"/>
            <a:ext cx="1041926" cy="5753095"/>
            <a:chOff x="805609" y="-26968"/>
            <a:chExt cx="1389234" cy="64032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5" name="矩形 64"/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rot="5400000" flipV="1">
              <a:off x="1057841" y="53818"/>
              <a:ext cx="884769" cy="13892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612" y="55874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722429" y="-2"/>
            <a:ext cx="419264" cy="5715001"/>
            <a:chOff x="8584982" y="1"/>
            <a:chExt cx="559018" cy="5143499"/>
          </a:xfrm>
        </p:grpSpPr>
        <p:sp>
          <p:nvSpPr>
            <p:cNvPr id="34" name="矩形 33"/>
            <p:cNvSpPr/>
            <p:nvPr/>
          </p:nvSpPr>
          <p:spPr>
            <a:xfrm rot="5400000" flipV="1">
              <a:off x="6339407" y="2338908"/>
              <a:ext cx="5143499" cy="4656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5400000" flipV="1">
              <a:off x="6074217" y="2510766"/>
              <a:ext cx="5143499" cy="12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80" name="TextBox 11"/>
          <p:cNvSpPr txBox="1"/>
          <p:nvPr/>
        </p:nvSpPr>
        <p:spPr>
          <a:xfrm>
            <a:off x="1126480" y="470247"/>
            <a:ext cx="3270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學校基本資料</a:t>
            </a: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族群比例</a:t>
            </a:r>
            <a:endParaRPr lang="zh-CN" altLang="en-US" sz="28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448AD1C5-AC1A-424A-B17E-108649D5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355888"/>
              </p:ext>
            </p:extLst>
          </p:nvPr>
        </p:nvGraphicFramePr>
        <p:xfrm>
          <a:off x="434922" y="1272496"/>
          <a:ext cx="4549016" cy="383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圖表 9">
            <a:extLst>
              <a:ext uri="{FF2B5EF4-FFF2-40B4-BE49-F238E27FC236}">
                <a16:creationId xmlns:a16="http://schemas.microsoft.com/office/drawing/2014/main" id="{FBCF409B-1036-474B-AD95-1C688CAD4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91985"/>
              </p:ext>
            </p:extLst>
          </p:nvPr>
        </p:nvGraphicFramePr>
        <p:xfrm>
          <a:off x="5162809" y="1322657"/>
          <a:ext cx="3743852" cy="3738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id="{A9864C9D-89E7-4A50-BDF8-6FEA33B2710F}"/>
              </a:ext>
            </a:extLst>
          </p:cNvPr>
          <p:cNvSpPr/>
          <p:nvPr/>
        </p:nvSpPr>
        <p:spPr>
          <a:xfrm>
            <a:off x="5681193" y="-3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8013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61027" y="216070"/>
            <a:ext cx="22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推展本土語特色</a:t>
            </a:r>
            <a:r>
              <a:rPr lang="en-US" altLang="zh-TW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145356" y="596236"/>
            <a:ext cx="4400421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參加本土使命式小論文比賽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888283-CE2D-4ECA-B3B0-863C20E79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7" y="1295577"/>
            <a:ext cx="5469932" cy="377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95100A-B6FC-4342-AAA4-FE77D8737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93" y="829862"/>
            <a:ext cx="2897320" cy="2172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1FC94B3-B7F6-4EEF-A3E2-53304694BC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07" y="3079149"/>
            <a:ext cx="2934286" cy="2200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7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id="{2F78F73F-C1D4-4E1A-949B-0D659818B9FA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04FAA23-3040-40BD-933B-8F753AA46A5C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EDAC34-6382-4BEA-8A7B-402D0B466E38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97A94-05B4-4116-B24F-E3DE280ACF69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8E32803-EF9B-4CF0-B295-3AFA258090D4}"/>
              </a:ext>
            </a:extLst>
          </p:cNvPr>
          <p:cNvSpPr/>
          <p:nvPr/>
        </p:nvSpPr>
        <p:spPr>
          <a:xfrm>
            <a:off x="1230892" y="7836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大榮小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61027" y="216070"/>
            <a:ext cx="22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推展本土語特色</a:t>
            </a:r>
            <a:r>
              <a:rPr lang="en-US" altLang="zh-TW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endParaRPr lang="zh-CN" altLang="en-US" sz="20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5C8F80-B8EB-4EA7-9DAB-74A63D50E2E3}"/>
              </a:ext>
            </a:extLst>
          </p:cNvPr>
          <p:cNvSpPr txBox="1"/>
          <p:nvPr/>
        </p:nvSpPr>
        <p:spPr>
          <a:xfrm>
            <a:off x="1096646" y="571500"/>
            <a:ext cx="1951354" cy="435184"/>
          </a:xfrm>
          <a:prstGeom prst="rect">
            <a:avLst/>
          </a:prstGeom>
          <a:gradFill flip="none" rotWithShape="1">
            <a:gsLst>
              <a:gs pos="3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結合社區資源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314D7-E761-437A-8EEB-CAB55645647C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D12510-EC02-4F27-8A82-C5DC7FBAB080}"/>
              </a:ext>
            </a:extLst>
          </p:cNvPr>
          <p:cNvSpPr/>
          <p:nvPr/>
        </p:nvSpPr>
        <p:spPr>
          <a:xfrm>
            <a:off x="5677102" y="9164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AC2347B-A5BF-47FC-83B1-7534CF7C75A9}"/>
              </a:ext>
            </a:extLst>
          </p:cNvPr>
          <p:cNvSpPr txBox="1"/>
          <p:nvPr/>
        </p:nvSpPr>
        <p:spPr>
          <a:xfrm>
            <a:off x="3011616" y="632458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每學期安排鳳林花手巾客家植物染課程</a:t>
            </a:r>
            <a:endParaRPr lang="en-US" altLang="zh-TW" sz="1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6001E0B5-1014-4CDC-8D62-54ECC3F0D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18" y="1104900"/>
            <a:ext cx="8757982" cy="3147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505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C6C511-6407-496C-BF53-0E0F985C6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5753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矩形 14"/>
          <p:cNvSpPr/>
          <p:nvPr/>
        </p:nvSpPr>
        <p:spPr>
          <a:xfrm>
            <a:off x="3633282" y="1401776"/>
            <a:ext cx="187743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endParaRPr lang="zh-CN" altLang="en-US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53745" y="1985772"/>
            <a:ext cx="2236510" cy="3629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b="1" dirty="0">
                <a:solidFill>
                  <a:srgbClr val="F5FB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花蓮縣鳳林鎮大榮國小</a:t>
            </a:r>
            <a:endParaRPr lang="zh-CN" altLang="en-US" sz="1600" b="1" dirty="0">
              <a:solidFill>
                <a:srgbClr val="F5FB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6186BA3-122A-408D-8AA3-1C0FDFD491F9}"/>
              </a:ext>
            </a:extLst>
          </p:cNvPr>
          <p:cNvSpPr txBox="1"/>
          <p:nvPr/>
        </p:nvSpPr>
        <p:spPr>
          <a:xfrm>
            <a:off x="2895600" y="1071675"/>
            <a:ext cx="4037318" cy="4351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6151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211" y="0"/>
            <a:ext cx="1041926" cy="5715000"/>
            <a:chOff x="805608" y="-26968"/>
            <a:chExt cx="1389234" cy="640328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5" name="矩形 64"/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rot="5400000" flipV="1">
              <a:off x="1057840" y="53816"/>
              <a:ext cx="884769" cy="13892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50136" y="-2"/>
            <a:ext cx="419264" cy="5715001"/>
            <a:chOff x="8584982" y="1"/>
            <a:chExt cx="559018" cy="5143499"/>
          </a:xfrm>
        </p:grpSpPr>
        <p:sp>
          <p:nvSpPr>
            <p:cNvPr id="34" name="矩形 33"/>
            <p:cNvSpPr/>
            <p:nvPr/>
          </p:nvSpPr>
          <p:spPr>
            <a:xfrm rot="5400000" flipV="1">
              <a:off x="6339407" y="2338908"/>
              <a:ext cx="5143499" cy="4656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5400000" flipV="1">
              <a:off x="6074217" y="2510766"/>
              <a:ext cx="5143499" cy="12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80" name="TextBox 11"/>
          <p:cNvSpPr txBox="1"/>
          <p:nvPr/>
        </p:nvSpPr>
        <p:spPr>
          <a:xfrm>
            <a:off x="1007833" y="415955"/>
            <a:ext cx="4552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學校資料</a:t>
            </a: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本土語課程選修比例</a:t>
            </a:r>
            <a:endParaRPr lang="zh-CN" altLang="en-US" sz="28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448AD1C5-AC1A-424A-B17E-108649D5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780353"/>
              </p:ext>
            </p:extLst>
          </p:nvPr>
        </p:nvGraphicFramePr>
        <p:xfrm>
          <a:off x="4729848" y="1220467"/>
          <a:ext cx="3956952" cy="354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DBA0ED23-1075-4580-9531-964C324036F1}"/>
              </a:ext>
            </a:extLst>
          </p:cNvPr>
          <p:cNvSpPr txBox="1"/>
          <p:nvPr/>
        </p:nvSpPr>
        <p:spPr>
          <a:xfrm>
            <a:off x="1449603" y="5022745"/>
            <a:ext cx="677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*太魯閣族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位選修閩語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雙親歿隔代教養；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位選修阿美語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父親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布農族四位都選修阿美語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三兄弟選修阿美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母親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；一位女生父母離異隨父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阿美族</a:t>
            </a:r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B2A186-638A-4362-A605-CDEFE2449EF0}"/>
              </a:ext>
            </a:extLst>
          </p:cNvPr>
          <p:cNvSpPr/>
          <p:nvPr/>
        </p:nvSpPr>
        <p:spPr>
          <a:xfrm>
            <a:off x="-74443" y="51587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2BF2A02-A28D-4D58-99A3-74062C6D4BE7}"/>
              </a:ext>
            </a:extLst>
          </p:cNvPr>
          <p:cNvSpPr/>
          <p:nvPr/>
        </p:nvSpPr>
        <p:spPr>
          <a:xfrm>
            <a:off x="5706593" y="-3102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6953A240-E0C4-411B-BF96-D3C51A1B0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4767569"/>
              </p:ext>
            </p:extLst>
          </p:nvPr>
        </p:nvGraphicFramePr>
        <p:xfrm>
          <a:off x="325171" y="1191000"/>
          <a:ext cx="4323029" cy="364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40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V="1">
            <a:off x="0" y="4229100"/>
            <a:ext cx="1300856" cy="1316812"/>
            <a:chOff x="1313527" y="260152"/>
            <a:chExt cx="2489975" cy="252051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32" name="组合 31"/>
            <p:cNvGrpSpPr/>
            <p:nvPr/>
          </p:nvGrpSpPr>
          <p:grpSpPr>
            <a:xfrm rot="5400000" flipH="1" flipV="1">
              <a:off x="2092362" y="1213853"/>
              <a:ext cx="840530" cy="2293101"/>
              <a:chOff x="5073870" y="1047750"/>
              <a:chExt cx="1143000" cy="3118288"/>
            </a:xfrm>
            <a:grpFill/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5638800" y="1047750"/>
                <a:ext cx="0" cy="1981200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菱形 46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rot="5400000" flipH="1" flipV="1">
              <a:off x="1721282" y="1006522"/>
              <a:ext cx="840530" cy="1656040"/>
              <a:chOff x="5073870" y="1914061"/>
              <a:chExt cx="1143000" cy="2251977"/>
            </a:xfrm>
            <a:grpFill/>
          </p:grpSpPr>
          <p:cxnSp>
            <p:nvCxnSpPr>
              <p:cNvPr id="51" name="直接连接符 50"/>
              <p:cNvCxnSpPr/>
              <p:nvPr/>
            </p:nvCxnSpPr>
            <p:spPr>
              <a:xfrm>
                <a:off x="5638800" y="1914061"/>
                <a:ext cx="0" cy="1114889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菱形 51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5400000" flipH="1" flipV="1">
              <a:off x="2147831" y="40056"/>
              <a:ext cx="840531" cy="2470810"/>
              <a:chOff x="5073870" y="806091"/>
              <a:chExt cx="1143000" cy="3359947"/>
            </a:xfrm>
            <a:grpFill/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5638800" y="806091"/>
                <a:ext cx="0" cy="2222858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菱形 57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 rot="5400000" flipH="1" flipV="1">
              <a:off x="1863080" y="-236851"/>
              <a:ext cx="840530" cy="1834536"/>
              <a:chOff x="5073870" y="1671333"/>
              <a:chExt cx="1143000" cy="2494705"/>
            </a:xfrm>
            <a:grpFill/>
          </p:grpSpPr>
          <p:cxnSp>
            <p:nvCxnSpPr>
              <p:cNvPr id="62" name="直接连接符 61"/>
              <p:cNvCxnSpPr/>
              <p:nvPr/>
            </p:nvCxnSpPr>
            <p:spPr>
              <a:xfrm>
                <a:off x="5638800" y="1671333"/>
                <a:ext cx="0" cy="1357617"/>
              </a:xfrm>
              <a:prstGeom prst="line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菱形 62"/>
              <p:cNvSpPr/>
              <p:nvPr/>
            </p:nvSpPr>
            <p:spPr>
              <a:xfrm>
                <a:off x="5073870" y="3023038"/>
                <a:ext cx="1143000" cy="1143000"/>
              </a:xfrm>
              <a:prstGeom prst="diamond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-8599" y="-21168"/>
            <a:ext cx="1126081" cy="5736167"/>
            <a:chOff x="805612" y="-26968"/>
            <a:chExt cx="1501441" cy="6403283"/>
          </a:xfrm>
        </p:grpSpPr>
        <p:sp>
          <p:nvSpPr>
            <p:cNvPr id="65" name="矩形 64"/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 rot="5400000" flipV="1">
              <a:off x="-530655" y="2739227"/>
              <a:ext cx="4281670" cy="2425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rot="5400000" flipV="1">
              <a:off x="1238944" y="-224014"/>
              <a:ext cx="634777" cy="1501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24736" y="-1"/>
            <a:ext cx="419264" cy="5714999"/>
            <a:chOff x="8584982" y="1"/>
            <a:chExt cx="559018" cy="5143499"/>
          </a:xfrm>
        </p:grpSpPr>
        <p:sp>
          <p:nvSpPr>
            <p:cNvPr id="34" name="矩形 33"/>
            <p:cNvSpPr/>
            <p:nvPr/>
          </p:nvSpPr>
          <p:spPr>
            <a:xfrm rot="5400000" flipV="1">
              <a:off x="6339407" y="2338908"/>
              <a:ext cx="5143499" cy="4656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5400000" flipV="1">
              <a:off x="6074217" y="2510766"/>
              <a:ext cx="5143499" cy="12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80" name="TextBox 11"/>
          <p:cNvSpPr txBox="1"/>
          <p:nvPr/>
        </p:nvSpPr>
        <p:spPr>
          <a:xfrm>
            <a:off x="1066800" y="266700"/>
            <a:ext cx="25186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本土語實施概況</a:t>
            </a:r>
            <a:endParaRPr lang="zh-CN" altLang="en-US" sz="2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6" name="Google Shape;381;p40">
            <a:extLst>
              <a:ext uri="{FF2B5EF4-FFF2-40B4-BE49-F238E27FC236}">
                <a16:creationId xmlns:a16="http://schemas.microsoft.com/office/drawing/2014/main" id="{E6EF8035-832A-4054-BA63-F7D2636DE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16585"/>
              </p:ext>
            </p:extLst>
          </p:nvPr>
        </p:nvGraphicFramePr>
        <p:xfrm>
          <a:off x="990600" y="748145"/>
          <a:ext cx="7734136" cy="49287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0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0863">
                  <a:extLst>
                    <a:ext uri="{9D8B030D-6E8A-4147-A177-3AD203B41FA5}">
                      <a16:colId xmlns:a16="http://schemas.microsoft.com/office/drawing/2014/main" val="1805186433"/>
                    </a:ext>
                  </a:extLst>
                </a:gridCol>
                <a:gridCol w="2303261">
                  <a:extLst>
                    <a:ext uri="{9D8B030D-6E8A-4147-A177-3AD203B41FA5}">
                      <a16:colId xmlns:a16="http://schemas.microsoft.com/office/drawing/2014/main" val="3722849393"/>
                    </a:ext>
                  </a:extLst>
                </a:gridCol>
              </a:tblGrid>
              <a:tr h="282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阿美語</a:t>
                      </a: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閩南語</a:t>
                      </a: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客家語</a:t>
                      </a:r>
                      <a:endParaRPr lang="zh-TW" altLang="en-US"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授課</a:t>
                      </a:r>
                      <a:endParaRPr lang="en-US" altLang="zh-TW"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</a:t>
                      </a: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那墨禾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孚弩</a:t>
                      </a:r>
                      <a:endParaRPr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蔡芳玲</a:t>
                      </a:r>
                      <a:r>
                        <a:rPr lang="en-US" altLang="zh-TW" sz="15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校內</a:t>
                      </a:r>
                      <a:r>
                        <a:rPr lang="en-US" altLang="zh-TW" sz="15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宋德祿</a:t>
                      </a:r>
                      <a:endParaRPr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120425"/>
                  </a:ext>
                </a:extLst>
              </a:tr>
              <a:tr h="16117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課堂</a:t>
                      </a:r>
                      <a:endParaRPr lang="en-US" altLang="zh-TW"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風景</a:t>
                      </a: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每周五第</a:t>
                      </a:r>
                      <a:r>
                        <a:rPr lang="en-US" altLang="zh-TW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2.3.4</a:t>
                      </a:r>
                      <a:r>
                        <a:rPr lang="zh-TW" altLang="en-US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sz="1500" b="1" dirty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6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混齡</a:t>
                      </a:r>
                      <a:endParaRPr lang="en-US" altLang="zh-TW"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開課</a:t>
                      </a:r>
                      <a:endParaRPr lang="en-US" altLang="zh-TW"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5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en-US" altLang="zh-TW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5</a:t>
                      </a: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r>
                        <a:rPr lang="en-US" altLang="zh-TW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2</a:t>
                      </a: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en-US" altLang="zh-TW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6</a:t>
                      </a: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en-US" altLang="zh-TW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2</a:t>
                      </a: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r>
                        <a:rPr lang="en-US" altLang="zh-TW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5</a:t>
                      </a: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en-US" altLang="zh-TW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4</a:t>
                      </a:r>
                      <a:r>
                        <a:rPr lang="zh-TW" altLang="en-US" sz="15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zh-TW" altLang="en-US" sz="15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53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</a:t>
                      </a:r>
                      <a:endParaRPr lang="en-US" altLang="zh-TW"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sz="15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sz="1500" b="1" dirty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sz="1500" b="1" dirty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1500" b="1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id="{2D851C1E-5099-4993-ACC1-C8689AF36E2A}"/>
              </a:ext>
            </a:extLst>
          </p:cNvPr>
          <p:cNvSpPr/>
          <p:nvPr/>
        </p:nvSpPr>
        <p:spPr>
          <a:xfrm>
            <a:off x="-8604" y="3237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7E7CE71-9DA3-47C9-847B-E257B84676CB}"/>
              </a:ext>
            </a:extLst>
          </p:cNvPr>
          <p:cNvSpPr/>
          <p:nvPr/>
        </p:nvSpPr>
        <p:spPr>
          <a:xfrm>
            <a:off x="5681193" y="-2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1336248-9CC1-4339-A230-CC35C18AA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866900"/>
            <a:ext cx="2056179" cy="154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89FBB0D-E87D-4BD3-BD48-378850B4F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776" y="1866900"/>
            <a:ext cx="2056178" cy="154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BEE8F77-9905-4967-ABF3-F1B2BDC3BA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753" y="1856916"/>
            <a:ext cx="2056178" cy="154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13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092" y="0"/>
            <a:ext cx="1041926" cy="5715000"/>
            <a:chOff x="805608" y="-26968"/>
            <a:chExt cx="1389234" cy="6403283"/>
          </a:xfrm>
        </p:grpSpPr>
        <p:sp>
          <p:nvSpPr>
            <p:cNvPr id="65" name="矩形 64"/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 rot="5400000" flipV="1">
              <a:off x="-196092" y="2540942"/>
              <a:ext cx="3649572" cy="306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14297" y="-2"/>
            <a:ext cx="419264" cy="5715001"/>
            <a:chOff x="8584982" y="1"/>
            <a:chExt cx="559018" cy="5143499"/>
          </a:xfrm>
        </p:grpSpPr>
        <p:sp>
          <p:nvSpPr>
            <p:cNvPr id="34" name="矩形 33"/>
            <p:cNvSpPr/>
            <p:nvPr/>
          </p:nvSpPr>
          <p:spPr>
            <a:xfrm rot="5400000" flipV="1">
              <a:off x="6339407" y="2338908"/>
              <a:ext cx="5143499" cy="4656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5400000" flipV="1">
              <a:off x="6074217" y="2510766"/>
              <a:ext cx="5143499" cy="12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80" name="TextBox 11"/>
          <p:cNvSpPr txBox="1"/>
          <p:nvPr/>
        </p:nvSpPr>
        <p:spPr>
          <a:xfrm>
            <a:off x="1188888" y="400107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110-111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年校內師生參與認證概況</a:t>
            </a:r>
            <a:endParaRPr lang="zh-CN" altLang="en-US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4" name="Google Shape;381;p40">
            <a:extLst>
              <a:ext uri="{FF2B5EF4-FFF2-40B4-BE49-F238E27FC236}">
                <a16:creationId xmlns:a16="http://schemas.microsoft.com/office/drawing/2014/main" id="{F7CC09ED-F87E-436E-90A9-DE225B8DB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859618"/>
              </p:ext>
            </p:extLst>
          </p:nvPr>
        </p:nvGraphicFramePr>
        <p:xfrm>
          <a:off x="827866" y="926351"/>
          <a:ext cx="7885259" cy="40647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55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879">
                  <a:extLst>
                    <a:ext uri="{9D8B030D-6E8A-4147-A177-3AD203B41FA5}">
                      <a16:colId xmlns:a16="http://schemas.microsoft.com/office/drawing/2014/main" val="1435431503"/>
                    </a:ext>
                  </a:extLst>
                </a:gridCol>
                <a:gridCol w="1222879">
                  <a:extLst>
                    <a:ext uri="{9D8B030D-6E8A-4147-A177-3AD203B41FA5}">
                      <a16:colId xmlns:a16="http://schemas.microsoft.com/office/drawing/2014/main" val="3832526967"/>
                    </a:ext>
                  </a:extLst>
                </a:gridCol>
                <a:gridCol w="1120973">
                  <a:extLst>
                    <a:ext uri="{9D8B030D-6E8A-4147-A177-3AD203B41FA5}">
                      <a16:colId xmlns:a16="http://schemas.microsoft.com/office/drawing/2014/main" val="2025605489"/>
                    </a:ext>
                  </a:extLst>
                </a:gridCol>
                <a:gridCol w="1120973">
                  <a:extLst>
                    <a:ext uri="{9D8B030D-6E8A-4147-A177-3AD203B41FA5}">
                      <a16:colId xmlns:a16="http://schemas.microsoft.com/office/drawing/2014/main" val="3391756947"/>
                    </a:ext>
                  </a:extLst>
                </a:gridCol>
                <a:gridCol w="1120973">
                  <a:extLst>
                    <a:ext uri="{9D8B030D-6E8A-4147-A177-3AD203B41FA5}">
                      <a16:colId xmlns:a16="http://schemas.microsoft.com/office/drawing/2014/main" val="3490772631"/>
                    </a:ext>
                  </a:extLst>
                </a:gridCol>
              </a:tblGrid>
              <a:tr h="12158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認證</a:t>
                      </a:r>
                      <a:endParaRPr sz="1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級數</a:t>
                      </a:r>
                      <a:endParaRPr sz="1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客語</a:t>
                      </a:r>
                      <a:endParaRPr sz="1600" b="1" dirty="0">
                        <a:solidFill>
                          <a:srgbClr val="99FF3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</a:t>
                      </a:r>
                      <a:r>
                        <a:rPr lang="zh-TW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  <a:endParaRPr sz="1600" b="1" dirty="0">
                        <a:solidFill>
                          <a:srgbClr val="99FF3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閩南語</a:t>
                      </a:r>
                      <a:endParaRPr lang="en-US" altLang="zh-TW" sz="1600" b="1" dirty="0">
                        <a:solidFill>
                          <a:srgbClr val="99FF3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初級</a:t>
                      </a:r>
                      <a:endParaRPr sz="1600" b="1" dirty="0">
                        <a:solidFill>
                          <a:srgbClr val="99FF3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阿美語</a:t>
                      </a:r>
                      <a:endParaRPr lang="en-US" altLang="zh-TW" sz="1600" b="1" dirty="0">
                        <a:solidFill>
                          <a:srgbClr val="99FF3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99FF33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初級</a:t>
                      </a:r>
                      <a:endParaRPr sz="1600" b="1" dirty="0">
                        <a:solidFill>
                          <a:srgbClr val="99FF3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客語</a:t>
                      </a:r>
                      <a:endParaRPr lang="en-US" altLang="zh-TW" sz="1600" b="1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中高級</a:t>
                      </a:r>
                      <a:endParaRPr sz="1600" b="1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閩南語中高級</a:t>
                      </a:r>
                      <a:endParaRPr sz="1600" b="1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阿美語</a:t>
                      </a:r>
                      <a:endParaRPr lang="en-US" altLang="zh-TW" sz="1600" b="1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中高級</a:t>
                      </a:r>
                      <a:endParaRPr sz="1600" b="1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1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</a:t>
                      </a:r>
                      <a:endParaRPr lang="en-US" altLang="zh-TW" sz="18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認證</a:t>
                      </a:r>
                      <a:endParaRPr lang="en-US" altLang="zh-TW" sz="18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sz="18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:3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:6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:3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zh-TW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取得</a:t>
                      </a:r>
                      <a:endParaRPr lang="en-US" altLang="zh-TW" sz="18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zh-TW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認證</a:t>
                      </a:r>
                      <a:endParaRPr lang="en-US" altLang="zh-TW" sz="18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zh-TW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sz="1800" b="1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:2</a:t>
                      </a: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sz="15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:2</a:t>
                      </a: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:2</a:t>
                      </a: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:1</a:t>
                      </a: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待七月</a:t>
                      </a:r>
                      <a:endParaRPr lang="en-US" altLang="zh-TW" sz="15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考試</a:t>
                      </a: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中級</a:t>
                      </a:r>
                      <a:r>
                        <a:rPr lang="en-US" altLang="zh-TW" sz="15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3104" marR="103104" marT="103104" marB="1031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id="{F13F24CB-DDC5-4B8C-9092-C3EA0AF661AC}"/>
              </a:ext>
            </a:extLst>
          </p:cNvPr>
          <p:cNvSpPr/>
          <p:nvPr/>
        </p:nvSpPr>
        <p:spPr>
          <a:xfrm>
            <a:off x="-80240" y="437551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7A01DE4-FD51-464E-8D74-1C1C262AFD26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</p:spTree>
    <p:extLst>
      <p:ext uri="{BB962C8B-B14F-4D97-AF65-F5344CB8AC3E}">
        <p14:creationId xmlns:p14="http://schemas.microsoft.com/office/powerpoint/2010/main" val="3016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67056805-D7F4-4C4E-A4FF-ED42C1D917DF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545338D-CE0D-4B74-B5E6-B754E939B264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E1AD600-0EEF-4571-ACA0-6FE862596A53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D9ACD5-0123-4E9D-9A1E-787D1CE9E556}"/>
                </a:ext>
              </a:extLst>
            </p:cNvPr>
            <p:cNvSpPr/>
            <p:nvPr/>
          </p:nvSpPr>
          <p:spPr>
            <a:xfrm rot="5400000" flipV="1">
              <a:off x="1147777" y="-32644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87439" y="114300"/>
            <a:ext cx="439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母語日辦理情形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本土語相關網站連結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777765A-4516-4CA0-81B7-86363643F019}"/>
              </a:ext>
            </a:extLst>
          </p:cNvPr>
          <p:cNvSpPr/>
          <p:nvPr/>
        </p:nvSpPr>
        <p:spPr>
          <a:xfrm>
            <a:off x="-80240" y="1143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CB543A-C7FB-45A6-8094-2D950087AF51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5993CD2-894D-16D5-8750-67D888FA9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" y="514411"/>
            <a:ext cx="9182521" cy="52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67056805-D7F4-4C4E-A4FF-ED42C1D917DF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545338D-CE0D-4B74-B5E6-B754E939B264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E1AD600-0EEF-4571-ACA0-6FE862596A53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D9ACD5-0123-4E9D-9A1E-787D1CE9E556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1046018" y="411732"/>
            <a:ext cx="3629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母語日情境與設備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母語圖書櫃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6ED267-9E5F-4C82-831C-57C208494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37" y="3466973"/>
            <a:ext cx="5236767" cy="213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9753102-440F-4009-9F1C-09D1469A8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077" y="881827"/>
            <a:ext cx="4594248" cy="258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3C44FB9-48CB-4148-9342-664F42D20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599" y="909954"/>
            <a:ext cx="3876715" cy="248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777765A-4516-4CA0-81B7-86363643F019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CB543A-C7FB-45A6-8094-2D950087AF51}"/>
              </a:ext>
            </a:extLst>
          </p:cNvPr>
          <p:cNvSpPr/>
          <p:nvPr/>
        </p:nvSpPr>
        <p:spPr>
          <a:xfrm>
            <a:off x="5677102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BFE3BDF-EE8B-1735-55D2-39FCF89E3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787" y="3390900"/>
            <a:ext cx="2800269" cy="210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5F4F45-DC48-4517-69B1-19D693A1715C}"/>
              </a:ext>
            </a:extLst>
          </p:cNvPr>
          <p:cNvSpPr txBox="1"/>
          <p:nvPr/>
        </p:nvSpPr>
        <p:spPr>
          <a:xfrm>
            <a:off x="3124200" y="345060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阿美語區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18E82C-7F5A-7C7F-69D4-BB485E073AE5}"/>
              </a:ext>
            </a:extLst>
          </p:cNvPr>
          <p:cNvSpPr txBox="1"/>
          <p:nvPr/>
        </p:nvSpPr>
        <p:spPr>
          <a:xfrm>
            <a:off x="6564789" y="72092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閩南語區</a:t>
            </a:r>
            <a:endParaRPr lang="en-US" altLang="zh-TW" sz="1400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6D072A-7E1D-FB31-E233-A3DAB56D6211}"/>
              </a:ext>
            </a:extLst>
          </p:cNvPr>
          <p:cNvSpPr txBox="1"/>
          <p:nvPr/>
        </p:nvSpPr>
        <p:spPr>
          <a:xfrm>
            <a:off x="3889237" y="116311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客語區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04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67056805-D7F4-4C4E-A4FF-ED42C1D917DF}"/>
              </a:ext>
            </a:extLst>
          </p:cNvPr>
          <p:cNvGrpSpPr/>
          <p:nvPr/>
        </p:nvGrpSpPr>
        <p:grpSpPr>
          <a:xfrm>
            <a:off x="4092" y="0"/>
            <a:ext cx="1041926" cy="5715002"/>
            <a:chOff x="805608" y="-26968"/>
            <a:chExt cx="1389234" cy="640328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545338D-CE0D-4B74-B5E6-B754E939B264}"/>
                </a:ext>
              </a:extLst>
            </p:cNvPr>
            <p:cNvSpPr/>
            <p:nvPr/>
          </p:nvSpPr>
          <p:spPr>
            <a:xfrm rot="5400000" flipV="1">
              <a:off x="-2054397" y="2941830"/>
              <a:ext cx="6403283" cy="4656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E1AD600-0EEF-4571-ACA0-6FE862596A53}"/>
                </a:ext>
              </a:extLst>
            </p:cNvPr>
            <p:cNvSpPr/>
            <p:nvPr/>
          </p:nvSpPr>
          <p:spPr>
            <a:xfrm rot="5400000" flipV="1">
              <a:off x="-1097078" y="3497399"/>
              <a:ext cx="5507013" cy="25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D9ACD5-0123-4E9D-9A1E-787D1CE9E556}"/>
                </a:ext>
              </a:extLst>
            </p:cNvPr>
            <p:cNvSpPr/>
            <p:nvPr/>
          </p:nvSpPr>
          <p:spPr>
            <a:xfrm rot="5400000" flipV="1">
              <a:off x="1147777" y="-36118"/>
              <a:ext cx="704896" cy="138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F5319C7C-8CAF-4D55-BC86-15D1F8EDD8A1}"/>
              </a:ext>
            </a:extLst>
          </p:cNvPr>
          <p:cNvSpPr txBox="1"/>
          <p:nvPr/>
        </p:nvSpPr>
        <p:spPr>
          <a:xfrm>
            <a:off x="972481" y="387180"/>
            <a:ext cx="4655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母語日情境與設備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母語布告欄定期更新</a:t>
            </a:r>
            <a:endParaRPr lang="zh-CN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9753102-440F-4009-9F1C-09D1469A8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73" y="774480"/>
            <a:ext cx="6411175" cy="276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777765A-4516-4CA0-81B7-86363643F019}"/>
              </a:ext>
            </a:extLst>
          </p:cNvPr>
          <p:cNvSpPr/>
          <p:nvPr/>
        </p:nvSpPr>
        <p:spPr>
          <a:xfrm>
            <a:off x="-80240" y="39999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大榮國小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CB543A-C7FB-45A6-8094-2D950087AF51}"/>
              </a:ext>
            </a:extLst>
          </p:cNvPr>
          <p:cNvSpPr/>
          <p:nvPr/>
        </p:nvSpPr>
        <p:spPr>
          <a:xfrm>
            <a:off x="5681193" y="0"/>
            <a:ext cx="34628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學年臺灣母語日訪視評鑑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06FBBF9-9274-26EA-9088-79BA31363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3214738"/>
            <a:ext cx="6391314" cy="253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8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  <p:sndAc>
          <p:stSnd>
            <p:snd r:embed="rId3" name="COIN.WAV"/>
          </p:stSnd>
        </p:sndAc>
      </p:transition>
    </mc:Choice>
    <mc:Fallback xmlns="">
      <p:transition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PASSING_SCORE" val="100.000000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VIP专区4月份上传文件\100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961"/>
      </a:accent1>
      <a:accent2>
        <a:srgbClr val="0193C2"/>
      </a:accent2>
      <a:accent3>
        <a:srgbClr val="004961"/>
      </a:accent3>
      <a:accent4>
        <a:srgbClr val="0193C2"/>
      </a:accent4>
      <a:accent5>
        <a:srgbClr val="004961"/>
      </a:accent5>
      <a:accent6>
        <a:srgbClr val="0193C2"/>
      </a:accent6>
      <a:hlink>
        <a:srgbClr val="004961"/>
      </a:hlink>
      <a:folHlink>
        <a:srgbClr val="0193C2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1162</Words>
  <Application>Microsoft Office PowerPoint</Application>
  <PresentationFormat>如螢幕大小 (16:10)</PresentationFormat>
  <Paragraphs>266</Paragraphs>
  <Slides>32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1" baseType="lpstr">
      <vt:lpstr>等线</vt:lpstr>
      <vt:lpstr>字魂35号-经典雅黑</vt:lpstr>
      <vt:lpstr>華康娃娃體(P)</vt:lpstr>
      <vt:lpstr>微軟正黑體</vt:lpstr>
      <vt:lpstr>Arial</vt:lpstr>
      <vt:lpstr>Calibri</vt:lpstr>
      <vt:lpstr>Calibri Light</vt:lpstr>
      <vt:lpstr>Office 主题</vt:lpstr>
      <vt:lpstr>1_Office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2019-03-17T10:06:59Z</dcterms:created>
  <dcterms:modified xsi:type="dcterms:W3CDTF">2022-06-06T11:50:31Z</dcterms:modified>
</cp:coreProperties>
</file>