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6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6ECC820-16BE-4E17-B74A-143C3088A373}" type="datetimeFigureOut">
              <a:rPr lang="zh-TW" altLang="en-US" smtClean="0"/>
              <a:pPr/>
              <a:t>2014/12/19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4FCB518-0CC3-43F6-8C10-FCF6BE3370C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26954;&#27491;&#38596;&#25945;&#23416;&#25945;&#26696;103.docx" TargetMode="External"/><Relationship Id="rId2" Type="http://schemas.openxmlformats.org/officeDocument/2006/relationships/hyperlink" Target="&#26063;&#35486;&#25945;&#23416;&#26041;&#27861;&#31777;&#20171;103122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26954;&#27491;&#38596;&#26063;&#35486;&#25945;&#23416;&#23416;&#32722;&#21934;.doc" TargetMode="External"/><Relationship Id="rId4" Type="http://schemas.openxmlformats.org/officeDocument/2006/relationships/hyperlink" Target="&#26954;&#27491;&#38596;&#26063;&#35486;&#35506;&#25991;&#20839;&#23481;&#23416;&#32722;&#21934;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343772" cy="107157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太魯</a:t>
            </a:r>
            <a:r>
              <a:rPr lang="zh-TW" altLang="en-US" dirty="0"/>
              <a:t>閣</a:t>
            </a:r>
            <a:r>
              <a:rPr lang="zh-TW" altLang="en-US" dirty="0" smtClean="0"/>
              <a:t>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1538" y="2060848"/>
            <a:ext cx="7215238" cy="429711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教學理念</a:t>
            </a:r>
            <a:r>
              <a:rPr lang="zh-TW" altLang="en-US" sz="2800" dirty="0" smtClean="0">
                <a:solidFill>
                  <a:srgbClr val="1616FC"/>
                </a:solidFill>
              </a:rPr>
              <a:t>：把學生教好</a:t>
            </a:r>
            <a:endParaRPr lang="en-US" altLang="zh-TW" sz="2800" dirty="0" smtClean="0">
              <a:solidFill>
                <a:srgbClr val="1616FC"/>
              </a:solidFill>
            </a:endParaRPr>
          </a:p>
          <a:p>
            <a:r>
              <a:rPr lang="en-US" altLang="zh-TW" sz="2800" dirty="0" err="1" smtClean="0">
                <a:solidFill>
                  <a:srgbClr val="1616FC"/>
                </a:solidFill>
              </a:rPr>
              <a:t>Pusu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lnglungan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ta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cmisa</a:t>
            </a:r>
            <a:r>
              <a:rPr lang="zh-TW" altLang="en-US" sz="2800" dirty="0" smtClean="0">
                <a:solidFill>
                  <a:srgbClr val="1616FC"/>
                </a:solidFill>
              </a:rPr>
              <a:t>：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Endwayi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da</a:t>
            </a:r>
            <a:r>
              <a:rPr lang="en-US" altLang="zh-TW" sz="2800" dirty="0" smtClean="0">
                <a:solidFill>
                  <a:srgbClr val="1616FC"/>
                </a:solidFill>
              </a:rPr>
              <a:t>  bi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cmisa</a:t>
            </a:r>
            <a:r>
              <a:rPr lang="en-US" altLang="zh-TW" sz="2800" dirty="0" smtClean="0">
                <a:solidFill>
                  <a:srgbClr val="1616FC"/>
                </a:solidFill>
              </a:rPr>
              <a:t>  ka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lqlaqi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ta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truku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embarah</a:t>
            </a:r>
            <a:endParaRPr lang="en-US" altLang="zh-TW" sz="2800" dirty="0" smtClean="0">
              <a:solidFill>
                <a:srgbClr val="1616FC"/>
              </a:solidFill>
            </a:endParaRPr>
          </a:p>
          <a:p>
            <a:endParaRPr lang="en-US" altLang="zh-TW" sz="2800" dirty="0" smtClean="0">
              <a:solidFill>
                <a:srgbClr val="1616FC"/>
              </a:solidFill>
            </a:endParaRPr>
          </a:p>
          <a:p>
            <a:r>
              <a:rPr lang="zh-TW" altLang="en-US" sz="2800" b="1" dirty="0">
                <a:solidFill>
                  <a:srgbClr val="FF0000"/>
                </a:solidFill>
              </a:rPr>
              <a:t>翻轉教師的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理念</a:t>
            </a:r>
            <a:r>
              <a:rPr lang="zh-TW" altLang="en-US" sz="2800" dirty="0" smtClean="0">
                <a:solidFill>
                  <a:srgbClr val="1616FC"/>
                </a:solidFill>
              </a:rPr>
              <a:t>：教孩子的語言，不是教大人的語言。</a:t>
            </a:r>
            <a:endParaRPr lang="en-US" altLang="zh-TW" sz="2800" dirty="0" smtClean="0">
              <a:solidFill>
                <a:srgbClr val="1616FC"/>
              </a:solidFill>
            </a:endParaRPr>
          </a:p>
          <a:p>
            <a:r>
              <a:rPr lang="en-US" altLang="zh-TW" sz="2800" dirty="0" err="1" smtClean="0">
                <a:solidFill>
                  <a:srgbClr val="1616FC"/>
                </a:solidFill>
              </a:rPr>
              <a:t>Knpriyux</a:t>
            </a:r>
            <a:r>
              <a:rPr lang="en-US" altLang="zh-TW" sz="2800" dirty="0" smtClean="0">
                <a:solidFill>
                  <a:srgbClr val="1616FC"/>
                </a:solidFill>
              </a:rPr>
              <a:t>  ka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lnglungan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ta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empcisa</a:t>
            </a:r>
            <a:r>
              <a:rPr lang="zh-TW" altLang="en-US" sz="2800" dirty="0" smtClean="0">
                <a:solidFill>
                  <a:srgbClr val="1616FC"/>
                </a:solidFill>
              </a:rPr>
              <a:t>：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csai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ta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kari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djiyun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lqlaqi</a:t>
            </a:r>
            <a:r>
              <a:rPr lang="en-US" altLang="zh-TW" sz="2800" dirty="0" smtClean="0">
                <a:solidFill>
                  <a:srgbClr val="1616FC"/>
                </a:solidFill>
              </a:rPr>
              <a:t>  ,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aji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kari</a:t>
            </a:r>
            <a:r>
              <a:rPr lang="en-US" altLang="zh-TW" sz="2800" dirty="0" smtClean="0">
                <a:solidFill>
                  <a:srgbClr val="1616FC"/>
                </a:solidFill>
              </a:rPr>
              <a:t>  </a:t>
            </a:r>
            <a:r>
              <a:rPr lang="en-US" altLang="zh-TW" sz="2800" dirty="0" err="1" smtClean="0">
                <a:solidFill>
                  <a:srgbClr val="1616FC"/>
                </a:solidFill>
              </a:rPr>
              <a:t>drudan</a:t>
            </a:r>
            <a:r>
              <a:rPr lang="en-US" altLang="zh-TW" sz="2800" dirty="0" smtClean="0">
                <a:solidFill>
                  <a:srgbClr val="1616FC"/>
                </a:solidFill>
              </a:rPr>
              <a:t>  .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436096" y="692696"/>
            <a:ext cx="2860370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zh-TW" altLang="en-US" sz="2000" dirty="0" smtClean="0">
                <a:latin typeface="+mj-lt"/>
                <a:ea typeface="+mj-ea"/>
                <a:cs typeface="+mj-cs"/>
              </a:rPr>
              <a:t>花蓮縣本土語言輔導團</a:t>
            </a:r>
            <a:endParaRPr lang="en-US" altLang="zh-TW" sz="2000" dirty="0" smtClean="0">
              <a:latin typeface="+mj-lt"/>
              <a:ea typeface="+mj-ea"/>
              <a:cs typeface="+mj-cs"/>
            </a:endParaRPr>
          </a:p>
          <a:p>
            <a:pPr lvl="0" algn="r">
              <a:spcBef>
                <a:spcPct val="0"/>
              </a:spcBef>
              <a:defRPr/>
            </a:pP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楊正雄 </a:t>
            </a:r>
            <a:r>
              <a:rPr lang="en-US" altLang="zh-TW" sz="2000" dirty="0" smtClean="0">
                <a:latin typeface="+mj-lt"/>
                <a:ea typeface="+mj-ea"/>
                <a:cs typeface="+mj-cs"/>
              </a:rPr>
              <a:t>103.12.24</a:t>
            </a:r>
            <a:r>
              <a:rPr lang="zh-TW" altLang="en-US" sz="2000" dirty="0" smtClean="0">
                <a:latin typeface="+mj-lt"/>
                <a:ea typeface="+mj-ea"/>
                <a:cs typeface="+mj-cs"/>
              </a:rPr>
              <a:t> </a:t>
            </a:r>
            <a:endParaRPr kumimoji="0" lang="en-US" altLang="zh-TW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Pawan-Masaw</a:t>
            </a:r>
            <a:endParaRPr kumimoji="0" lang="zh-TW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714488"/>
            <a:ext cx="7136920" cy="4533912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1.</a:t>
            </a:r>
            <a:r>
              <a:rPr lang="zh-TW" altLang="en-US" b="1" dirty="0" smtClean="0">
                <a:solidFill>
                  <a:srgbClr val="FF0000"/>
                </a:solidFill>
              </a:rPr>
              <a:t>教什麼</a:t>
            </a:r>
            <a:r>
              <a:rPr lang="zh-TW" altLang="en-US" b="1" dirty="0" smtClean="0">
                <a:solidFill>
                  <a:srgbClr val="1616FC"/>
                </a:solidFill>
              </a:rPr>
              <a:t>：</a:t>
            </a:r>
            <a:r>
              <a:rPr lang="zh-TW" altLang="en-US" dirty="0" smtClean="0">
                <a:solidFill>
                  <a:srgbClr val="1616FC"/>
                </a:solidFill>
              </a:rPr>
              <a:t>語言文化課程教材</a:t>
            </a:r>
            <a:r>
              <a:rPr lang="en-US" altLang="zh-TW" dirty="0" smtClean="0">
                <a:solidFill>
                  <a:srgbClr val="1616FC"/>
                </a:solidFill>
              </a:rPr>
              <a:t>(</a:t>
            </a:r>
            <a:r>
              <a:rPr lang="zh-TW" altLang="en-US" dirty="0" smtClean="0">
                <a:solidFill>
                  <a:srgbClr val="1616FC"/>
                </a:solidFill>
              </a:rPr>
              <a:t>教育部編、補充教材、</a:t>
            </a:r>
            <a:r>
              <a:rPr lang="zh-TW" altLang="en-US" u="sng" dirty="0" smtClean="0">
                <a:solidFill>
                  <a:srgbClr val="1616FC"/>
                </a:solidFill>
              </a:rPr>
              <a:t>自編教材</a:t>
            </a:r>
            <a:r>
              <a:rPr lang="zh-TW" altLang="en-US" dirty="0" smtClean="0">
                <a:solidFill>
                  <a:srgbClr val="1616FC"/>
                </a:solidFill>
              </a:rPr>
              <a:t>、能力指標</a:t>
            </a:r>
            <a:r>
              <a:rPr lang="en-US" altLang="zh-TW" dirty="0" smtClean="0">
                <a:solidFill>
                  <a:srgbClr val="1616FC"/>
                </a:solidFill>
              </a:rPr>
              <a:t>)</a:t>
            </a: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Cisaun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manu</a:t>
            </a:r>
            <a:r>
              <a:rPr lang="zh-TW" altLang="en-US" dirty="0" smtClean="0">
                <a:solidFill>
                  <a:srgbClr val="1616FC"/>
                </a:solidFill>
              </a:rPr>
              <a:t>：</a:t>
            </a:r>
            <a:r>
              <a:rPr lang="en-US" altLang="zh-TW" dirty="0" err="1" smtClean="0">
                <a:solidFill>
                  <a:srgbClr val="1616FC"/>
                </a:solidFill>
              </a:rPr>
              <a:t>manu</a:t>
            </a:r>
            <a:r>
              <a:rPr lang="en-US" altLang="zh-TW" dirty="0" smtClean="0">
                <a:solidFill>
                  <a:srgbClr val="1616FC"/>
                </a:solidFill>
              </a:rPr>
              <a:t> ka </a:t>
            </a:r>
            <a:r>
              <a:rPr lang="en-US" altLang="zh-TW" dirty="0" err="1" smtClean="0">
                <a:solidFill>
                  <a:srgbClr val="1616FC"/>
                </a:solidFill>
              </a:rPr>
              <a:t>cisaun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.</a:t>
            </a: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kari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endaan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snalu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patas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slhayan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</a:p>
          <a:p>
            <a:r>
              <a:rPr lang="en-US" altLang="zh-TW" b="1" dirty="0" smtClean="0">
                <a:solidFill>
                  <a:srgbClr val="FF0000"/>
                </a:solidFill>
              </a:rPr>
              <a:t>2.</a:t>
            </a:r>
            <a:r>
              <a:rPr lang="zh-TW" altLang="en-US" b="1" dirty="0" smtClean="0">
                <a:solidFill>
                  <a:srgbClr val="FF0000"/>
                </a:solidFill>
              </a:rPr>
              <a:t>如何教</a:t>
            </a:r>
            <a:r>
              <a:rPr lang="zh-TW" altLang="en-US" dirty="0" smtClean="0">
                <a:solidFill>
                  <a:srgbClr val="1616FC"/>
                </a:solidFill>
              </a:rPr>
              <a:t>：教學方法、設計準備教案、教學流程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Huya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ksun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cmisa</a:t>
            </a:r>
            <a:r>
              <a:rPr lang="zh-TW" altLang="en-US" dirty="0" smtClean="0">
                <a:solidFill>
                  <a:srgbClr val="1616FC"/>
                </a:solidFill>
              </a:rPr>
              <a:t>：</a:t>
            </a:r>
            <a:r>
              <a:rPr lang="en-US" altLang="zh-TW" dirty="0" err="1" smtClean="0">
                <a:solidFill>
                  <a:srgbClr val="1616FC"/>
                </a:solidFill>
              </a:rPr>
              <a:t>knsuyang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cnsaan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smalu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psraman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uuda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tgsaan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643050"/>
            <a:ext cx="7136920" cy="460535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3.</a:t>
            </a:r>
            <a:r>
              <a:rPr lang="zh-TW" altLang="en-US" b="1" dirty="0" smtClean="0">
                <a:solidFill>
                  <a:srgbClr val="FF0000"/>
                </a:solidFill>
              </a:rPr>
              <a:t>教什麼人</a:t>
            </a:r>
            <a:r>
              <a:rPr lang="zh-TW" altLang="en-US" dirty="0" smtClean="0">
                <a:solidFill>
                  <a:srgbClr val="1616FC"/>
                </a:solidFill>
              </a:rPr>
              <a:t>：個別差異、分段分班、分年級、國中小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Ima</a:t>
            </a:r>
            <a:r>
              <a:rPr lang="en-US" altLang="zh-TW" dirty="0" smtClean="0">
                <a:solidFill>
                  <a:srgbClr val="1616FC"/>
                </a:solidFill>
              </a:rPr>
              <a:t> ka </a:t>
            </a:r>
            <a:r>
              <a:rPr lang="en-US" altLang="zh-TW" dirty="0" err="1" smtClean="0">
                <a:solidFill>
                  <a:srgbClr val="1616FC"/>
                </a:solidFill>
              </a:rPr>
              <a:t>cisaun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zh-TW" altLang="en-US" dirty="0" smtClean="0">
                <a:solidFill>
                  <a:srgbClr val="1616FC"/>
                </a:solidFill>
              </a:rPr>
              <a:t>：</a:t>
            </a:r>
            <a:r>
              <a:rPr lang="en-US" altLang="zh-TW" dirty="0" err="1" smtClean="0">
                <a:solidFill>
                  <a:srgbClr val="1616FC"/>
                </a:solidFill>
              </a:rPr>
              <a:t>lqlaqi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ini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pndka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tgsaan</a:t>
            </a:r>
            <a:r>
              <a:rPr lang="en-US" altLang="zh-TW" dirty="0" smtClean="0">
                <a:solidFill>
                  <a:srgbClr val="1616FC"/>
                </a:solidFill>
              </a:rPr>
              <a:t>  </a:t>
            </a:r>
            <a:r>
              <a:rPr lang="en-US" altLang="zh-TW" dirty="0" err="1" smtClean="0">
                <a:solidFill>
                  <a:srgbClr val="1616FC"/>
                </a:solidFill>
              </a:rPr>
              <a:t>paah</a:t>
            </a:r>
            <a:r>
              <a:rPr lang="en-US" altLang="zh-TW" dirty="0" smtClean="0">
                <a:solidFill>
                  <a:srgbClr val="1616FC"/>
                </a:solidFill>
              </a:rPr>
              <a:t> tg1-6 </a:t>
            </a:r>
            <a:r>
              <a:rPr lang="en-US" altLang="zh-TW" dirty="0" err="1" smtClean="0">
                <a:solidFill>
                  <a:srgbClr val="1616FC"/>
                </a:solidFill>
              </a:rPr>
              <a:t>lqlaqi</a:t>
            </a:r>
            <a:r>
              <a:rPr lang="en-US" altLang="zh-TW" dirty="0" smtClean="0">
                <a:solidFill>
                  <a:srgbClr val="1616FC"/>
                </a:solidFill>
              </a:rPr>
              <a:t>  </a:t>
            </a:r>
            <a:r>
              <a:rPr lang="en-US" altLang="zh-TW" dirty="0" err="1" smtClean="0">
                <a:solidFill>
                  <a:srgbClr val="1616FC"/>
                </a:solidFill>
              </a:rPr>
              <a:t>cibilaq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ptasan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tgsaan</a:t>
            </a:r>
            <a:r>
              <a:rPr lang="en-US" altLang="zh-TW" dirty="0" smtClean="0">
                <a:solidFill>
                  <a:srgbClr val="1616FC"/>
                </a:solidFill>
              </a:rPr>
              <a:t>  </a:t>
            </a:r>
            <a:r>
              <a:rPr lang="en-US" altLang="zh-TW" dirty="0" err="1" smtClean="0">
                <a:solidFill>
                  <a:srgbClr val="1616FC"/>
                </a:solidFill>
              </a:rPr>
              <a:t>paah</a:t>
            </a:r>
            <a:r>
              <a:rPr lang="en-US" altLang="zh-TW" dirty="0" smtClean="0">
                <a:solidFill>
                  <a:srgbClr val="1616FC"/>
                </a:solidFill>
              </a:rPr>
              <a:t> tg1-3 </a:t>
            </a:r>
            <a:r>
              <a:rPr lang="en-US" altLang="zh-TW" dirty="0" err="1" smtClean="0">
                <a:solidFill>
                  <a:srgbClr val="1616FC"/>
                </a:solidFill>
              </a:rPr>
              <a:t>lqlaqi</a:t>
            </a:r>
            <a:r>
              <a:rPr lang="en-US" altLang="zh-TW" dirty="0" smtClean="0">
                <a:solidFill>
                  <a:srgbClr val="1616FC"/>
                </a:solidFill>
              </a:rPr>
              <a:t>  </a:t>
            </a:r>
            <a:r>
              <a:rPr lang="en-US" altLang="zh-TW" dirty="0" err="1" smtClean="0">
                <a:solidFill>
                  <a:srgbClr val="1616FC"/>
                </a:solidFill>
              </a:rPr>
              <a:t>ciska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ptasan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</a:p>
          <a:p>
            <a:r>
              <a:rPr lang="en-US" altLang="zh-TW" b="1" dirty="0" smtClean="0">
                <a:solidFill>
                  <a:srgbClr val="FF0000"/>
                </a:solidFill>
              </a:rPr>
              <a:t>4.</a:t>
            </a:r>
            <a:r>
              <a:rPr lang="zh-TW" altLang="en-US" b="1" dirty="0" smtClean="0">
                <a:solidFill>
                  <a:srgbClr val="FF0000"/>
                </a:solidFill>
              </a:rPr>
              <a:t>哪裡教</a:t>
            </a:r>
            <a:r>
              <a:rPr lang="zh-TW" altLang="en-US" dirty="0" smtClean="0">
                <a:solidFill>
                  <a:srgbClr val="1616FC"/>
                </a:solidFill>
              </a:rPr>
              <a:t>：教室、操場、資訊網路、家裡、社區、野外、河床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Mha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cmisa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inu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zh-TW" altLang="en-US" dirty="0" smtClean="0">
                <a:solidFill>
                  <a:srgbClr val="1616FC"/>
                </a:solidFill>
              </a:rPr>
              <a:t>：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slhayan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ptasan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ngangut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luqi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samaw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sapah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alang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bbuyu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yayung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435608" y="3143248"/>
            <a:ext cx="7498080" cy="3105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643050"/>
            <a:ext cx="6994044" cy="4786346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5.</a:t>
            </a:r>
            <a:r>
              <a:rPr lang="zh-TW" altLang="en-US" b="1" dirty="0" smtClean="0">
                <a:solidFill>
                  <a:srgbClr val="FF0000"/>
                </a:solidFill>
              </a:rPr>
              <a:t>何時教</a:t>
            </a:r>
            <a:r>
              <a:rPr lang="zh-TW" altLang="en-US" dirty="0" smtClean="0">
                <a:solidFill>
                  <a:srgbClr val="1616FC"/>
                </a:solidFill>
              </a:rPr>
              <a:t>：早上、中午、下午、傍晚、晚上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Knuwan</a:t>
            </a:r>
            <a:r>
              <a:rPr lang="en-US" altLang="zh-TW" dirty="0" smtClean="0">
                <a:solidFill>
                  <a:srgbClr val="1616FC"/>
                </a:solidFill>
              </a:rPr>
              <a:t> ka </a:t>
            </a:r>
            <a:r>
              <a:rPr lang="en-US" altLang="zh-TW" dirty="0" err="1" smtClean="0">
                <a:solidFill>
                  <a:srgbClr val="1616FC"/>
                </a:solidFill>
              </a:rPr>
              <a:t>cisaun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zh-TW" altLang="en-US" dirty="0" smtClean="0">
                <a:solidFill>
                  <a:srgbClr val="1616FC"/>
                </a:solidFill>
              </a:rPr>
              <a:t>：</a:t>
            </a:r>
            <a:r>
              <a:rPr lang="en-US" altLang="zh-TW" dirty="0" err="1" smtClean="0">
                <a:solidFill>
                  <a:srgbClr val="1616FC"/>
                </a:solidFill>
              </a:rPr>
              <a:t>mgrbu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skahidaw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kndaxan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gbiyan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keman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b="1" dirty="0" smtClean="0">
                <a:solidFill>
                  <a:srgbClr val="FF0000"/>
                </a:solidFill>
              </a:rPr>
              <a:t>6.</a:t>
            </a:r>
            <a:r>
              <a:rPr lang="zh-TW" altLang="en-US" b="1" dirty="0" smtClean="0">
                <a:solidFill>
                  <a:srgbClr val="FF0000"/>
                </a:solidFill>
              </a:rPr>
              <a:t>為何教</a:t>
            </a:r>
            <a:r>
              <a:rPr lang="zh-TW" altLang="en-US" dirty="0" smtClean="0">
                <a:solidFill>
                  <a:srgbClr val="1616FC"/>
                </a:solidFill>
              </a:rPr>
              <a:t>：習得成長、多元評量</a:t>
            </a:r>
            <a:r>
              <a:rPr lang="en-US" altLang="zh-TW" dirty="0" smtClean="0">
                <a:solidFill>
                  <a:srgbClr val="1616FC"/>
                </a:solidFill>
              </a:rPr>
              <a:t>(</a:t>
            </a:r>
            <a:r>
              <a:rPr lang="zh-TW" altLang="en-US" dirty="0" smtClean="0">
                <a:solidFill>
                  <a:srgbClr val="1616FC"/>
                </a:solidFill>
              </a:rPr>
              <a:t>上課情形、筆記作業、問答情況、紙筆測驗、看圖說話、回家功課、聽寫狀況</a:t>
            </a:r>
            <a:r>
              <a:rPr lang="en-US" altLang="zh-TW" dirty="0" smtClean="0">
                <a:solidFill>
                  <a:srgbClr val="1616FC"/>
                </a:solidFill>
              </a:rPr>
              <a:t>)</a:t>
            </a: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Hmuya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cmisa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zh-TW" altLang="en-US" dirty="0" smtClean="0">
                <a:solidFill>
                  <a:srgbClr val="1616FC"/>
                </a:solidFill>
              </a:rPr>
              <a:t>：</a:t>
            </a:r>
            <a:r>
              <a:rPr lang="en-US" altLang="zh-TW" dirty="0" err="1" smtClean="0">
                <a:solidFill>
                  <a:srgbClr val="1616FC"/>
                </a:solidFill>
              </a:rPr>
              <a:t>knkla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smluhay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bitaq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inu</a:t>
            </a:r>
            <a:r>
              <a:rPr lang="en-US" altLang="zh-TW" dirty="0" smtClean="0">
                <a:solidFill>
                  <a:srgbClr val="1616FC"/>
                </a:solidFill>
              </a:rPr>
              <a:t> ka </a:t>
            </a:r>
            <a:r>
              <a:rPr lang="en-US" altLang="zh-TW" dirty="0" err="1" smtClean="0">
                <a:solidFill>
                  <a:srgbClr val="1616FC"/>
                </a:solidFill>
              </a:rPr>
              <a:t>slhayan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huya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ksun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mkla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cmisa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smluhay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siida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bntasan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smtClean="0">
                <a:solidFill>
                  <a:srgbClr val="1616FC"/>
                </a:solidFill>
              </a:rPr>
              <a:t>smiling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smiyuk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pspung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matas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qmita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rmngaw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kari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smtClean="0">
                <a:solidFill>
                  <a:srgbClr val="1616FC"/>
                </a:solidFill>
              </a:rPr>
              <a:t>smiling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matas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mniq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ska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sapah</a:t>
            </a:r>
            <a:r>
              <a:rPr lang="zh-TW" altLang="en-US" dirty="0" smtClean="0">
                <a:solidFill>
                  <a:srgbClr val="1616FC"/>
                </a:solidFill>
              </a:rPr>
              <a:t>、</a:t>
            </a:r>
            <a:r>
              <a:rPr lang="en-US" altLang="zh-TW" dirty="0" err="1" smtClean="0">
                <a:solidFill>
                  <a:srgbClr val="1616FC"/>
                </a:solidFill>
              </a:rPr>
              <a:t>embahang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matas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solidFill>
                  <a:srgbClr val="1616FC"/>
                </a:solidFill>
                <a:hlinkClick r:id="rId2" action="ppaction://hlinkfile"/>
              </a:rPr>
              <a:t>教學方法</a:t>
            </a:r>
            <a:r>
              <a:rPr lang="en-US" altLang="zh-TW" dirty="0" smtClean="0">
                <a:solidFill>
                  <a:srgbClr val="1616FC"/>
                </a:solidFill>
              </a:rPr>
              <a:t>-</a:t>
            </a:r>
            <a:r>
              <a:rPr lang="zh-TW" altLang="en-US" dirty="0" smtClean="0">
                <a:solidFill>
                  <a:srgbClr val="1616FC"/>
                </a:solidFill>
              </a:rPr>
              <a:t>族語教學方法簡介</a:t>
            </a:r>
            <a:r>
              <a:rPr lang="en-US" altLang="zh-TW" dirty="0" smtClean="0">
                <a:solidFill>
                  <a:srgbClr val="1616FC"/>
                </a:solidFill>
              </a:rPr>
              <a:t>1031224</a:t>
            </a: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Bhring</a:t>
            </a:r>
            <a:r>
              <a:rPr lang="en-US" altLang="zh-TW" dirty="0" smtClean="0">
                <a:solidFill>
                  <a:srgbClr val="1616FC"/>
                </a:solidFill>
              </a:rPr>
              <a:t> saw </a:t>
            </a:r>
            <a:r>
              <a:rPr lang="en-US" altLang="zh-TW" dirty="0" err="1" smtClean="0">
                <a:solidFill>
                  <a:srgbClr val="1616FC"/>
                </a:solidFill>
              </a:rPr>
              <a:t>tmgsa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zh-TW" altLang="en-US" dirty="0" smtClean="0">
                <a:solidFill>
                  <a:srgbClr val="1616FC"/>
                </a:solidFill>
                <a:hlinkClick r:id="rId3" action="ppaction://hlinkfile"/>
              </a:rPr>
              <a:t>資訊應用教學教案為例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err="1" smtClean="0">
                <a:solidFill>
                  <a:srgbClr val="1616FC"/>
                </a:solidFill>
              </a:rPr>
              <a:t>Elug</a:t>
            </a:r>
            <a:r>
              <a:rPr lang="en-US" altLang="zh-TW" dirty="0" smtClean="0">
                <a:solidFill>
                  <a:srgbClr val="1616FC"/>
                </a:solidFill>
              </a:rPr>
              <a:t> saw </a:t>
            </a:r>
            <a:r>
              <a:rPr lang="en-US" altLang="zh-TW" dirty="0" err="1" smtClean="0">
                <a:solidFill>
                  <a:srgbClr val="1616FC"/>
                </a:solidFill>
              </a:rPr>
              <a:t>uuda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tmgsa</a:t>
            </a:r>
            <a:r>
              <a:rPr lang="en-US" altLang="zh-TW" dirty="0" smtClean="0">
                <a:solidFill>
                  <a:srgbClr val="1616FC"/>
                </a:solidFill>
              </a:rPr>
              <a:t> , </a:t>
            </a:r>
            <a:r>
              <a:rPr lang="en-US" altLang="zh-TW" dirty="0" err="1" smtClean="0">
                <a:solidFill>
                  <a:srgbClr val="1616FC"/>
                </a:solidFill>
              </a:rPr>
              <a:t>qntaan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ta</a:t>
            </a:r>
            <a:r>
              <a:rPr lang="en-US" altLang="zh-TW" dirty="0" smtClean="0">
                <a:solidFill>
                  <a:srgbClr val="1616FC"/>
                </a:solidFill>
              </a:rPr>
              <a:t> saw  </a:t>
            </a:r>
            <a:r>
              <a:rPr lang="en-US" altLang="zh-TW" dirty="0" err="1" smtClean="0">
                <a:solidFill>
                  <a:srgbClr val="1616FC"/>
                </a:solidFill>
              </a:rPr>
              <a:t>qnqaya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jjiyun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sayang</a:t>
            </a:r>
            <a:r>
              <a:rPr lang="en-US" altLang="zh-TW" dirty="0" smtClean="0">
                <a:solidFill>
                  <a:srgbClr val="1616FC"/>
                </a:solidFill>
              </a:rPr>
              <a:t> .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zh-TW" altLang="en-US" dirty="0" smtClean="0">
                <a:solidFill>
                  <a:srgbClr val="1616FC"/>
                </a:solidFill>
                <a:hlinkClick r:id="rId4" action="ppaction://hlinkfile"/>
              </a:rPr>
              <a:t>族語課文內容學習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smtClean="0">
                <a:solidFill>
                  <a:srgbClr val="1616FC"/>
                </a:solidFill>
              </a:rPr>
              <a:t>Kari  </a:t>
            </a:r>
            <a:r>
              <a:rPr lang="en-US" altLang="zh-TW" dirty="0" err="1" smtClean="0">
                <a:solidFill>
                  <a:srgbClr val="1616FC"/>
                </a:solidFill>
              </a:rPr>
              <a:t>slhayan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zh-TW" altLang="en-US" dirty="0" smtClean="0">
                <a:solidFill>
                  <a:srgbClr val="1616FC"/>
                </a:solidFill>
                <a:hlinkClick r:id="rId5" action="ppaction://hlinkfile"/>
              </a:rPr>
              <a:t>族語教學學習</a:t>
            </a:r>
            <a:r>
              <a:rPr lang="zh-TW" altLang="en-US" dirty="0" smtClean="0">
                <a:solidFill>
                  <a:srgbClr val="1616FC"/>
                </a:solidFill>
                <a:hlinkClick r:id="rId5" action="ppaction://hlinkfile"/>
              </a:rPr>
              <a:t>單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r>
              <a:rPr lang="en-US" altLang="zh-TW" dirty="0" smtClean="0">
                <a:solidFill>
                  <a:srgbClr val="1616FC"/>
                </a:solidFill>
              </a:rPr>
              <a:t>Kari  </a:t>
            </a:r>
            <a:r>
              <a:rPr lang="en-US" altLang="zh-TW" dirty="0" err="1" smtClean="0">
                <a:solidFill>
                  <a:srgbClr val="1616FC"/>
                </a:solidFill>
              </a:rPr>
              <a:t>ppatas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ni</a:t>
            </a:r>
            <a:r>
              <a:rPr lang="en-US" altLang="zh-TW" dirty="0" smtClean="0">
                <a:solidFill>
                  <a:srgbClr val="1616FC"/>
                </a:solidFill>
              </a:rPr>
              <a:t> </a:t>
            </a:r>
            <a:r>
              <a:rPr lang="en-US" altLang="zh-TW" dirty="0" err="1" smtClean="0">
                <a:solidFill>
                  <a:srgbClr val="1616FC"/>
                </a:solidFill>
              </a:rPr>
              <a:t>matas</a:t>
            </a:r>
            <a:endParaRPr lang="en-US" altLang="zh-TW" dirty="0" smtClean="0">
              <a:solidFill>
                <a:srgbClr val="1616FC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/>
              <a:t>結語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認識孩子</a:t>
            </a:r>
            <a:r>
              <a:rPr lang="zh-TW" altLang="en-US" dirty="0" smtClean="0"/>
              <a:t>的以前、現在與</a:t>
            </a:r>
            <a:r>
              <a:rPr lang="zh-TW" altLang="en-US" dirty="0" smtClean="0"/>
              <a:t>未來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Klai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bi ka </a:t>
            </a:r>
            <a:r>
              <a:rPr lang="en-US" altLang="zh-TW" dirty="0" err="1" smtClean="0"/>
              <a:t>endaan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lqlaqi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brah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sayang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uuda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enduray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了解孩子的認知與發展與能力指標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</a:t>
            </a:r>
            <a:r>
              <a:rPr lang="en-US" altLang="zh-TW" dirty="0" err="1" smtClean="0"/>
              <a:t>klaun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ka </a:t>
            </a:r>
            <a:r>
              <a:rPr lang="en-US" altLang="zh-TW" dirty="0" err="1" smtClean="0"/>
              <a:t>knkla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lqlaqi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mha</a:t>
            </a:r>
            <a:r>
              <a:rPr lang="en-US" altLang="zh-TW" dirty="0" smtClean="0"/>
              <a:t> saw </a:t>
            </a:r>
            <a:r>
              <a:rPr lang="en-US" altLang="zh-TW" dirty="0" err="1" smtClean="0"/>
              <a:t>suyang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balay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mndakil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biyax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na</a:t>
            </a:r>
            <a:r>
              <a:rPr lang="en-US" altLang="zh-TW" dirty="0" smtClean="0"/>
              <a:t> saw </a:t>
            </a:r>
            <a:r>
              <a:rPr lang="en-US" altLang="zh-TW" dirty="0" err="1" smtClean="0"/>
              <a:t>knkla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dirty="0" smtClean="0"/>
              <a:t>結語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3</a:t>
            </a:r>
            <a:r>
              <a:rPr lang="en-US" altLang="zh-TW" dirty="0" smtClean="0"/>
              <a:t>.</a:t>
            </a:r>
            <a:r>
              <a:rPr lang="zh-TW" altLang="en-US" dirty="0" smtClean="0"/>
              <a:t>收集語言及文化教材、分類編寫教材</a:t>
            </a:r>
            <a:r>
              <a:rPr lang="zh-TW" altLang="en-US" dirty="0" smtClean="0"/>
              <a:t>教案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Pssli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lqlaqi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drudan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saw  </a:t>
            </a:r>
            <a:r>
              <a:rPr lang="en-US" altLang="zh-TW" dirty="0" err="1" smtClean="0"/>
              <a:t>uuda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sbiyaw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gaya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rudan</a:t>
            </a:r>
            <a:r>
              <a:rPr lang="en-US" altLang="zh-TW" dirty="0" smtClean="0"/>
              <a:t> . 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族語復振從我和你開始</a:t>
            </a:r>
            <a:r>
              <a:rPr lang="en-US" altLang="zh-TW" dirty="0" smtClean="0"/>
              <a:t>-</a:t>
            </a:r>
            <a:r>
              <a:rPr lang="zh-TW" altLang="en-US" dirty="0" smtClean="0"/>
              <a:t>家庭、社區、學校、部落鄉鎮及社會，一定要大家一起動起來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Pstutuy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nanaq</a:t>
            </a:r>
            <a:r>
              <a:rPr lang="en-US" altLang="zh-TW" dirty="0" smtClean="0"/>
              <a:t> o , </a:t>
            </a:r>
            <a:r>
              <a:rPr lang="en-US" altLang="zh-TW" dirty="0" err="1" smtClean="0"/>
              <a:t>paah</a:t>
            </a:r>
            <a:r>
              <a:rPr lang="en-US" altLang="zh-TW" dirty="0" smtClean="0"/>
              <a:t> saw </a:t>
            </a:r>
            <a:r>
              <a:rPr lang="en-US" altLang="zh-TW" dirty="0" err="1" smtClean="0"/>
              <a:t>yaku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isu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ska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ruwan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sapah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alang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slhayan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ptasan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paru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alang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psdayaw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kana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pstutuy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kana .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結語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5</a:t>
            </a:r>
            <a:r>
              <a:rPr lang="en-US" altLang="zh-TW" dirty="0" smtClean="0"/>
              <a:t>.</a:t>
            </a:r>
            <a:r>
              <a:rPr lang="zh-TW" altLang="en-US" dirty="0" smtClean="0"/>
              <a:t>成立族語教師團隊，互相學習</a:t>
            </a:r>
            <a:r>
              <a:rPr lang="zh-TW" altLang="en-US" dirty="0" smtClean="0"/>
              <a:t>成長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Phiyug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qnpringan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emptgsa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psupu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smluhay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kkla</a:t>
            </a:r>
            <a:r>
              <a:rPr lang="en-US" altLang="zh-TW" dirty="0" smtClean="0"/>
              <a:t> saw </a:t>
            </a:r>
            <a:r>
              <a:rPr lang="en-US" altLang="zh-TW" dirty="0" err="1" smtClean="0"/>
              <a:t>uuda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tmgsa</a:t>
            </a:r>
            <a:r>
              <a:rPr lang="en-US" altLang="zh-TW" dirty="0" smtClean="0"/>
              <a:t> .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6</a:t>
            </a:r>
            <a:r>
              <a:rPr lang="en-US" altLang="zh-TW" dirty="0" smtClean="0"/>
              <a:t>.</a:t>
            </a:r>
            <a:r>
              <a:rPr lang="zh-TW" altLang="en-US" dirty="0" smtClean="0"/>
              <a:t>成立鄉族語指導委員，推動鄉轄族語教育活動</a:t>
            </a:r>
            <a:endParaRPr lang="en-US" altLang="zh-TW" dirty="0" smtClean="0"/>
          </a:p>
          <a:p>
            <a:r>
              <a:rPr lang="en-US" altLang="zh-TW" dirty="0" err="1" smtClean="0"/>
              <a:t>Phiyug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qnpringan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tmgsa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mniq</a:t>
            </a:r>
            <a:r>
              <a:rPr lang="en-US" altLang="zh-TW" dirty="0" smtClean="0"/>
              <a:t> saw </a:t>
            </a:r>
            <a:r>
              <a:rPr lang="en-US" altLang="zh-TW" dirty="0" err="1" smtClean="0"/>
              <a:t>kmlawa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alang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pstutuy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uuda</a:t>
            </a:r>
            <a:r>
              <a:rPr lang="en-US" altLang="zh-TW" dirty="0" smtClean="0"/>
              <a:t> saw </a:t>
            </a:r>
            <a:r>
              <a:rPr lang="en-US" altLang="zh-TW" dirty="0" err="1" smtClean="0"/>
              <a:t>qpahun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truku</a:t>
            </a:r>
            <a:r>
              <a:rPr lang="en-US" altLang="zh-TW" dirty="0" smtClean="0"/>
              <a:t> 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太魯閣族語教學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cmisa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 </a:t>
            </a:r>
            <a:r>
              <a:rPr lang="en-US" altLang="zh-TW" dirty="0" err="1" smtClean="0"/>
              <a:t>truku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844824"/>
            <a:ext cx="6880808" cy="4403576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意見交流及</a:t>
            </a:r>
            <a:r>
              <a:rPr lang="zh-TW" altLang="en-US" dirty="0" smtClean="0"/>
              <a:t>討論</a:t>
            </a:r>
            <a:endParaRPr lang="en-US" altLang="zh-TW" dirty="0" smtClean="0"/>
          </a:p>
          <a:p>
            <a:r>
              <a:rPr lang="en-US" altLang="zh-TW" dirty="0" err="1" smtClean="0"/>
              <a:t>Pssiling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pprngaw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endParaRPr lang="en-US" altLang="zh-TW" dirty="0" smtClean="0"/>
          </a:p>
          <a:p>
            <a:r>
              <a:rPr lang="zh-TW" altLang="en-US" dirty="0" smtClean="0"/>
              <a:t>從現在開始感動起來，燃燒族</a:t>
            </a:r>
            <a:r>
              <a:rPr lang="zh-TW" altLang="en-US" dirty="0" smtClean="0"/>
              <a:t>語復振工作</a:t>
            </a:r>
            <a:r>
              <a:rPr lang="zh-TW" altLang="en-US" dirty="0" smtClean="0"/>
              <a:t>的使命，毛利族語可以，</a:t>
            </a:r>
            <a:r>
              <a:rPr lang="zh-TW" altLang="en-US" dirty="0" smtClean="0"/>
              <a:t>我們太魯閣族語一定</a:t>
            </a:r>
            <a:r>
              <a:rPr lang="zh-TW" altLang="en-US" dirty="0" smtClean="0"/>
              <a:t>也可以的，加油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en-US" altLang="zh-TW" dirty="0" err="1" smtClean="0"/>
              <a:t>Paah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sayang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pstutuy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ni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psbiyax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rmngaw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nanaq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tduwa</a:t>
            </a:r>
            <a:r>
              <a:rPr lang="en-US" altLang="zh-TW" dirty="0" smtClean="0"/>
              <a:t> ka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mawri</a:t>
            </a:r>
            <a:r>
              <a:rPr lang="en-US" altLang="zh-TW" dirty="0" smtClean="0"/>
              <a:t> o , </a:t>
            </a:r>
            <a:r>
              <a:rPr lang="en-US" altLang="zh-TW" dirty="0" err="1" smtClean="0"/>
              <a:t>ida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mowda</a:t>
            </a:r>
            <a:r>
              <a:rPr lang="en-US" altLang="zh-TW" dirty="0" smtClean="0"/>
              <a:t> ka </a:t>
            </a:r>
            <a:r>
              <a:rPr lang="en-US" altLang="zh-TW" dirty="0" err="1" smtClean="0"/>
              <a:t>kari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truku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uri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knbiyax</a:t>
            </a:r>
            <a:r>
              <a:rPr lang="en-US" altLang="zh-TW" dirty="0" smtClean="0"/>
              <a:t> .</a:t>
            </a:r>
          </a:p>
          <a:p>
            <a:pPr algn="r"/>
            <a:r>
              <a:rPr lang="zh-TW" altLang="en-US" sz="5400" dirty="0" smtClean="0"/>
              <a:t>感謝聆聽</a:t>
            </a:r>
            <a:endParaRPr lang="en-US" altLang="zh-TW" sz="5400" dirty="0" smtClean="0"/>
          </a:p>
          <a:p>
            <a:pPr algn="r"/>
            <a:r>
              <a:rPr lang="en-US" altLang="zh-TW" sz="5400" dirty="0" err="1" smtClean="0"/>
              <a:t>Mhuway</a:t>
            </a:r>
            <a:r>
              <a:rPr lang="en-US" altLang="zh-TW" sz="5400" dirty="0" smtClean="0"/>
              <a:t> </a:t>
            </a:r>
            <a:r>
              <a:rPr lang="en-US" altLang="zh-TW" sz="5400" dirty="0" err="1" smtClean="0"/>
              <a:t>namu</a:t>
            </a:r>
            <a:r>
              <a:rPr lang="en-US" altLang="zh-TW" sz="5400" dirty="0" smtClean="0"/>
              <a:t> bi </a:t>
            </a:r>
            <a:r>
              <a:rPr lang="en-US" altLang="zh-TW" sz="5400" dirty="0" err="1" smtClean="0"/>
              <a:t>balay</a:t>
            </a:r>
            <a:endParaRPr lang="en-US" altLang="zh-TW" sz="54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217</TotalTime>
  <Words>682</Words>
  <Application>Microsoft Office PowerPoint</Application>
  <PresentationFormat>如螢幕大小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夏至</vt:lpstr>
      <vt:lpstr>太魯閣族語教學  cmisa  kari  truku</vt:lpstr>
      <vt:lpstr>太魯閣族語教學  cmisa  kari  truku</vt:lpstr>
      <vt:lpstr>太魯閣族語教學  cmisa  kari  truku</vt:lpstr>
      <vt:lpstr>太魯閣族語教學 cmisa  kari  truku</vt:lpstr>
      <vt:lpstr>太魯閣族語教學 cmisa  kari  truku</vt:lpstr>
      <vt:lpstr>太魯閣族語教學 cmisa  kari  truku</vt:lpstr>
      <vt:lpstr>太魯閣族語教學 cmisa  kari  truku</vt:lpstr>
      <vt:lpstr>太魯閣族語教學 cmisa  kari  truku</vt:lpstr>
      <vt:lpstr>太魯閣族語教學 cmisa  kari  truku</vt:lpstr>
    </vt:vector>
  </TitlesOfParts>
  <Company>MyPC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太魯格族語教學</dc:title>
  <dc:creator>WinXP</dc:creator>
  <cp:lastModifiedBy>user</cp:lastModifiedBy>
  <cp:revision>30</cp:revision>
  <dcterms:created xsi:type="dcterms:W3CDTF">2014-12-12T08:34:52Z</dcterms:created>
  <dcterms:modified xsi:type="dcterms:W3CDTF">2014-12-19T03:50:14Z</dcterms:modified>
</cp:coreProperties>
</file>